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1"/>
  </p:notesMasterIdLst>
  <p:sldIdLst>
    <p:sldId id="256" r:id="rId2"/>
    <p:sldId id="317" r:id="rId3"/>
    <p:sldId id="312" r:id="rId4"/>
    <p:sldId id="264" r:id="rId5"/>
    <p:sldId id="308" r:id="rId6"/>
    <p:sldId id="265" r:id="rId7"/>
    <p:sldId id="310" r:id="rId8"/>
    <p:sldId id="309" r:id="rId9"/>
    <p:sldId id="319" r:id="rId10"/>
    <p:sldId id="267" r:id="rId11"/>
    <p:sldId id="268" r:id="rId12"/>
    <p:sldId id="313" r:id="rId13"/>
    <p:sldId id="314" r:id="rId14"/>
    <p:sldId id="269" r:id="rId15"/>
    <p:sldId id="315" r:id="rId16"/>
    <p:sldId id="311" r:id="rId17"/>
    <p:sldId id="316" r:id="rId18"/>
    <p:sldId id="318" r:id="rId19"/>
    <p:sldId id="306" r:id="rId20"/>
  </p:sldIdLst>
  <p:sldSz cx="12192000" cy="6858000"/>
  <p:notesSz cx="12192000" cy="6858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9C7853C-536D-4A76-A0AE-DD22124D55A5}" styleName="테마 스타일 1 - 강조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D7AC3CCA-C797-4891-BE02-D94E43425B78}" styleName="보통 스타일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5940675A-B579-460E-94D1-54222C63F5DA}" styleName="스타일 없음, 표 눈금">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16DA210-FB5B-4158-B5E0-FEB733F419BA}" styleName="밝은 스타일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073A0DAA-6AF3-43AB-8588-CEC1D06C72B9}" styleName="보통 스타일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9CF1AB2-1976-4502-BF36-3FF5EA218861}" styleName="보통 스타일 4 - 강조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994" autoAdjust="0"/>
    <p:restoredTop sz="94660"/>
  </p:normalViewPr>
  <p:slideViewPr>
    <p:cSldViewPr>
      <p:cViewPr varScale="1">
        <p:scale>
          <a:sx n="107" d="100"/>
          <a:sy n="107" d="100"/>
        </p:scale>
        <p:origin x="1152" y="108"/>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5283200" cy="3444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6905625" y="0"/>
            <a:ext cx="5283200" cy="344488"/>
          </a:xfrm>
          <a:prstGeom prst="rect">
            <a:avLst/>
          </a:prstGeom>
        </p:spPr>
        <p:txBody>
          <a:bodyPr vert="horz" lIns="91440" tIns="45720" rIns="91440" bIns="45720" rtlCol="0"/>
          <a:lstStyle>
            <a:lvl1pPr algn="r">
              <a:defRPr sz="1200"/>
            </a:lvl1pPr>
          </a:lstStyle>
          <a:p>
            <a:fld id="{8B17770D-34C2-4E8B-9228-CA7ACA312C09}" type="datetimeFigureOut">
              <a:rPr lang="ko-KR" altLang="en-US" smtClean="0"/>
              <a:t>2024-05-18</a:t>
            </a:fld>
            <a:endParaRPr lang="ko-KR" altLang="en-US"/>
          </a:p>
        </p:txBody>
      </p:sp>
      <p:sp>
        <p:nvSpPr>
          <p:cNvPr id="4" name="슬라이드 이미지 개체 틀 3"/>
          <p:cNvSpPr>
            <a:spLocks noGrp="1" noRot="1" noChangeAspect="1"/>
          </p:cNvSpPr>
          <p:nvPr>
            <p:ph type="sldImg" idx="2"/>
          </p:nvPr>
        </p:nvSpPr>
        <p:spPr>
          <a:xfrm>
            <a:off x="4038600" y="857250"/>
            <a:ext cx="4114800" cy="2314575"/>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1219200" y="3300413"/>
            <a:ext cx="9753600" cy="2700337"/>
          </a:xfrm>
          <a:prstGeom prst="rect">
            <a:avLst/>
          </a:prstGeom>
        </p:spPr>
        <p:txBody>
          <a:bodyPr vert="horz" lIns="91440" tIns="45720" rIns="91440" bIns="45720" rtlCol="0"/>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0" y="6513513"/>
            <a:ext cx="5283200" cy="3444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6905625" y="6513513"/>
            <a:ext cx="5283200" cy="344487"/>
          </a:xfrm>
          <a:prstGeom prst="rect">
            <a:avLst/>
          </a:prstGeom>
        </p:spPr>
        <p:txBody>
          <a:bodyPr vert="horz" lIns="91440" tIns="45720" rIns="91440" bIns="45720" rtlCol="0" anchor="b"/>
          <a:lstStyle>
            <a:lvl1pPr algn="r">
              <a:defRPr sz="1200"/>
            </a:lvl1pPr>
          </a:lstStyle>
          <a:p>
            <a:fld id="{4BA11356-74C5-4A58-AA0E-8B2E4000788F}" type="slidenum">
              <a:rPr lang="ko-KR" altLang="en-US" smtClean="0"/>
              <a:t>‹#›</a:t>
            </a:fld>
            <a:endParaRPr lang="ko-KR" altLang="en-US"/>
          </a:p>
        </p:txBody>
      </p:sp>
    </p:spTree>
    <p:extLst>
      <p:ext uri="{BB962C8B-B14F-4D97-AF65-F5344CB8AC3E}">
        <p14:creationId xmlns:p14="http://schemas.microsoft.com/office/powerpoint/2010/main" val="3756092604"/>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4BA11356-74C5-4A58-AA0E-8B2E4000788F}" type="slidenum">
              <a:rPr lang="ko-KR" altLang="en-US" smtClean="0"/>
              <a:t>7</a:t>
            </a:fld>
            <a:endParaRPr lang="ko-KR" altLang="en-US"/>
          </a:p>
        </p:txBody>
      </p:sp>
    </p:spTree>
    <p:extLst>
      <p:ext uri="{BB962C8B-B14F-4D97-AF65-F5344CB8AC3E}">
        <p14:creationId xmlns:p14="http://schemas.microsoft.com/office/powerpoint/2010/main" val="22662341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4BA11356-74C5-4A58-AA0E-8B2E4000788F}" type="slidenum">
              <a:rPr lang="ko-KR" altLang="en-US" smtClean="0"/>
              <a:t>8</a:t>
            </a:fld>
            <a:endParaRPr lang="ko-KR" altLang="en-US"/>
          </a:p>
        </p:txBody>
      </p:sp>
    </p:spTree>
    <p:extLst>
      <p:ext uri="{BB962C8B-B14F-4D97-AF65-F5344CB8AC3E}">
        <p14:creationId xmlns:p14="http://schemas.microsoft.com/office/powerpoint/2010/main" val="38201639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4BA11356-74C5-4A58-AA0E-8B2E4000788F}" type="slidenum">
              <a:rPr lang="ko-KR" altLang="en-US" smtClean="0"/>
              <a:t>9</a:t>
            </a:fld>
            <a:endParaRPr lang="ko-KR" altLang="en-US"/>
          </a:p>
        </p:txBody>
      </p:sp>
    </p:spTree>
    <p:extLst>
      <p:ext uri="{BB962C8B-B14F-4D97-AF65-F5344CB8AC3E}">
        <p14:creationId xmlns:p14="http://schemas.microsoft.com/office/powerpoint/2010/main" val="22305287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914400" y="2125980"/>
            <a:ext cx="10363200" cy="1440180"/>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5/18/2024</a:t>
            </a:fld>
            <a:endParaRPr lang="en-US"/>
          </a:p>
        </p:txBody>
      </p:sp>
      <p:sp>
        <p:nvSpPr>
          <p:cNvPr id="6" name="Holder 6"/>
          <p:cNvSpPr>
            <a:spLocks noGrp="1"/>
          </p:cNvSpPr>
          <p:nvPr>
            <p:ph type="sldNum" sz="quarter" idx="7"/>
          </p:nvPr>
        </p:nvSpPr>
        <p:spPr/>
        <p:txBody>
          <a:bodyPr lIns="0" tIns="0" rIns="0" bIns="0"/>
          <a:lstStyle>
            <a:lvl1pPr>
              <a:defRPr sz="3200" b="0" i="0">
                <a:solidFill>
                  <a:srgbClr val="404040"/>
                </a:solidFill>
                <a:latin typeface="Franklin Gothic Medium"/>
                <a:cs typeface="Franklin Gothic Medium"/>
              </a:defRPr>
            </a:lvl1pPr>
          </a:lstStyle>
          <a:p>
            <a:pPr marL="38100">
              <a:lnSpc>
                <a:spcPts val="3770"/>
              </a:lnSpc>
            </a:pPr>
            <a:fld id="{81D60167-4931-47E6-BA6A-407CBD079E47}" type="slidenum">
              <a:rPr spc="25" dirty="0"/>
              <a:t>‹#›</a:t>
            </a:fld>
            <a:endParaRPr spc="25"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00" b="1" i="0">
                <a:solidFill>
                  <a:srgbClr val="232323"/>
                </a:solidFill>
                <a:latin typeface="Malgun Gothic"/>
                <a:cs typeface="Malgun Gothic"/>
              </a:defRPr>
            </a:lvl1pPr>
          </a:lstStyle>
          <a:p>
            <a:endParaRPr/>
          </a:p>
        </p:txBody>
      </p:sp>
      <p:sp>
        <p:nvSpPr>
          <p:cNvPr id="3" name="Holder 3"/>
          <p:cNvSpPr>
            <a:spLocks noGrp="1"/>
          </p:cNvSpPr>
          <p:nvPr>
            <p:ph type="body" idx="1"/>
          </p:nvPr>
        </p:nvSpPr>
        <p:spPr/>
        <p:txBody>
          <a:bodyPr lIns="0" tIns="0" rIns="0" bIns="0"/>
          <a:lstStyle>
            <a:lvl1pPr>
              <a:defRPr sz="2400" b="1" i="0">
                <a:solidFill>
                  <a:srgbClr val="303030"/>
                </a:solidFill>
                <a:latin typeface="Malgun Gothic"/>
                <a:cs typeface="Malgun Gothic"/>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5/18/2024</a:t>
            </a:fld>
            <a:endParaRPr lang="en-US"/>
          </a:p>
        </p:txBody>
      </p:sp>
      <p:sp>
        <p:nvSpPr>
          <p:cNvPr id="6" name="Holder 6"/>
          <p:cNvSpPr>
            <a:spLocks noGrp="1"/>
          </p:cNvSpPr>
          <p:nvPr>
            <p:ph type="sldNum" sz="quarter" idx="7"/>
          </p:nvPr>
        </p:nvSpPr>
        <p:spPr/>
        <p:txBody>
          <a:bodyPr lIns="0" tIns="0" rIns="0" bIns="0"/>
          <a:lstStyle>
            <a:lvl1pPr>
              <a:defRPr sz="3200" b="0" i="0">
                <a:solidFill>
                  <a:srgbClr val="404040"/>
                </a:solidFill>
                <a:latin typeface="Franklin Gothic Medium"/>
                <a:cs typeface="Franklin Gothic Medium"/>
              </a:defRPr>
            </a:lvl1pPr>
          </a:lstStyle>
          <a:p>
            <a:pPr marL="38100">
              <a:lnSpc>
                <a:spcPts val="3770"/>
              </a:lnSpc>
            </a:pPr>
            <a:fld id="{81D60167-4931-47E6-BA6A-407CBD079E47}" type="slidenum">
              <a:rPr spc="25" dirty="0"/>
              <a:t>‹#›</a:t>
            </a:fld>
            <a:endParaRPr spc="25"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00" b="1" i="0">
                <a:solidFill>
                  <a:srgbClr val="232323"/>
                </a:solidFill>
                <a:latin typeface="Malgun Gothic"/>
                <a:cs typeface="Malgun Gothic"/>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5/18/2024</a:t>
            </a:fld>
            <a:endParaRPr lang="en-US"/>
          </a:p>
        </p:txBody>
      </p:sp>
      <p:sp>
        <p:nvSpPr>
          <p:cNvPr id="7" name="Holder 7"/>
          <p:cNvSpPr>
            <a:spLocks noGrp="1"/>
          </p:cNvSpPr>
          <p:nvPr>
            <p:ph type="sldNum" sz="quarter" idx="7"/>
          </p:nvPr>
        </p:nvSpPr>
        <p:spPr/>
        <p:txBody>
          <a:bodyPr lIns="0" tIns="0" rIns="0" bIns="0"/>
          <a:lstStyle>
            <a:lvl1pPr>
              <a:defRPr sz="3200" b="0" i="0">
                <a:solidFill>
                  <a:srgbClr val="404040"/>
                </a:solidFill>
                <a:latin typeface="Franklin Gothic Medium"/>
                <a:cs typeface="Franklin Gothic Medium"/>
              </a:defRPr>
            </a:lvl1pPr>
          </a:lstStyle>
          <a:p>
            <a:pPr marL="38100">
              <a:lnSpc>
                <a:spcPts val="3770"/>
              </a:lnSpc>
            </a:pPr>
            <a:fld id="{81D60167-4931-47E6-BA6A-407CBD079E47}" type="slidenum">
              <a:rPr spc="25" dirty="0"/>
              <a:t>‹#›</a:t>
            </a:fld>
            <a:endParaRPr spc="25"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00" b="1" i="0">
                <a:solidFill>
                  <a:srgbClr val="232323"/>
                </a:solidFill>
                <a:latin typeface="Malgun Gothic"/>
                <a:cs typeface="Malgun Gothic"/>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5/18/2024</a:t>
            </a:fld>
            <a:endParaRPr lang="en-US"/>
          </a:p>
        </p:txBody>
      </p:sp>
      <p:sp>
        <p:nvSpPr>
          <p:cNvPr id="5" name="Holder 5"/>
          <p:cNvSpPr>
            <a:spLocks noGrp="1"/>
          </p:cNvSpPr>
          <p:nvPr>
            <p:ph type="sldNum" sz="quarter" idx="7"/>
          </p:nvPr>
        </p:nvSpPr>
        <p:spPr/>
        <p:txBody>
          <a:bodyPr lIns="0" tIns="0" rIns="0" bIns="0"/>
          <a:lstStyle>
            <a:lvl1pPr>
              <a:defRPr sz="3200" b="0" i="0">
                <a:solidFill>
                  <a:srgbClr val="404040"/>
                </a:solidFill>
                <a:latin typeface="Franklin Gothic Medium"/>
                <a:cs typeface="Franklin Gothic Medium"/>
              </a:defRPr>
            </a:lvl1pPr>
          </a:lstStyle>
          <a:p>
            <a:pPr marL="38100">
              <a:lnSpc>
                <a:spcPts val="3770"/>
              </a:lnSpc>
            </a:pPr>
            <a:fld id="{81D60167-4931-47E6-BA6A-407CBD079E47}" type="slidenum">
              <a:rPr spc="25" dirty="0"/>
              <a:t>‹#›</a:t>
            </a:fld>
            <a:endParaRPr spc="25"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580644" y="3086100"/>
            <a:ext cx="10994390" cy="3337560"/>
          </a:xfrm>
          <a:custGeom>
            <a:avLst/>
            <a:gdLst/>
            <a:ahLst/>
            <a:cxnLst/>
            <a:rect l="l" t="t" r="r" b="b"/>
            <a:pathLst>
              <a:path w="10994390" h="3337560">
                <a:moveTo>
                  <a:pt x="10994136" y="0"/>
                </a:moveTo>
                <a:lnTo>
                  <a:pt x="0" y="0"/>
                </a:lnTo>
                <a:lnTo>
                  <a:pt x="0" y="3337560"/>
                </a:lnTo>
                <a:lnTo>
                  <a:pt x="10994136" y="3337560"/>
                </a:lnTo>
                <a:lnTo>
                  <a:pt x="10994136" y="0"/>
                </a:lnTo>
                <a:close/>
              </a:path>
            </a:pathLst>
          </a:custGeom>
          <a:solidFill>
            <a:srgbClr val="44536A"/>
          </a:solidFill>
        </p:spPr>
        <p:txBody>
          <a:bodyPr wrap="square" lIns="0" tIns="0" rIns="0" bIns="0" rtlCol="0"/>
          <a:lstStyle/>
          <a:p>
            <a:endParaRPr/>
          </a:p>
        </p:txBody>
      </p:sp>
      <p:sp>
        <p:nvSpPr>
          <p:cNvPr id="17" name="bg object 17"/>
          <p:cNvSpPr/>
          <p:nvPr/>
        </p:nvSpPr>
        <p:spPr>
          <a:xfrm>
            <a:off x="109728" y="4564380"/>
            <a:ext cx="1015365" cy="381000"/>
          </a:xfrm>
          <a:custGeom>
            <a:avLst/>
            <a:gdLst/>
            <a:ahLst/>
            <a:cxnLst/>
            <a:rect l="l" t="t" r="r" b="b"/>
            <a:pathLst>
              <a:path w="1015365" h="381000">
                <a:moveTo>
                  <a:pt x="1014984" y="0"/>
                </a:moveTo>
                <a:lnTo>
                  <a:pt x="0" y="0"/>
                </a:lnTo>
                <a:lnTo>
                  <a:pt x="0" y="381000"/>
                </a:lnTo>
                <a:lnTo>
                  <a:pt x="1014984" y="381000"/>
                </a:lnTo>
                <a:lnTo>
                  <a:pt x="1014984" y="0"/>
                </a:lnTo>
                <a:close/>
              </a:path>
            </a:pathLst>
          </a:custGeom>
          <a:solidFill>
            <a:srgbClr val="4471C4"/>
          </a:solidFill>
        </p:spPr>
        <p:txBody>
          <a:bodyPr wrap="square" lIns="0" tIns="0" rIns="0" bIns="0" rtlCol="0"/>
          <a:lstStyle/>
          <a:p>
            <a:endParaRPr/>
          </a:p>
        </p:txBody>
      </p:sp>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5/18/2024</a:t>
            </a:fld>
            <a:endParaRPr lang="en-US"/>
          </a:p>
        </p:txBody>
      </p:sp>
      <p:sp>
        <p:nvSpPr>
          <p:cNvPr id="4" name="Holder 4"/>
          <p:cNvSpPr>
            <a:spLocks noGrp="1"/>
          </p:cNvSpPr>
          <p:nvPr>
            <p:ph type="sldNum" sz="quarter" idx="7"/>
          </p:nvPr>
        </p:nvSpPr>
        <p:spPr/>
        <p:txBody>
          <a:bodyPr lIns="0" tIns="0" rIns="0" bIns="0"/>
          <a:lstStyle>
            <a:lvl1pPr>
              <a:defRPr sz="3200" b="0" i="0">
                <a:solidFill>
                  <a:srgbClr val="404040"/>
                </a:solidFill>
                <a:latin typeface="Franklin Gothic Medium"/>
                <a:cs typeface="Franklin Gothic Medium"/>
              </a:defRPr>
            </a:lvl1pPr>
          </a:lstStyle>
          <a:p>
            <a:pPr marL="38100">
              <a:lnSpc>
                <a:spcPts val="3770"/>
              </a:lnSpc>
            </a:pPr>
            <a:fld id="{81D60167-4931-47E6-BA6A-407CBD079E47}" type="slidenum">
              <a:rPr spc="25" dirty="0"/>
              <a:t>‹#›</a:t>
            </a:fld>
            <a:endParaRPr spc="25"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806195"/>
            <a:ext cx="454659" cy="363220"/>
          </a:xfrm>
          <a:custGeom>
            <a:avLst/>
            <a:gdLst/>
            <a:ahLst/>
            <a:cxnLst/>
            <a:rect l="l" t="t" r="r" b="b"/>
            <a:pathLst>
              <a:path w="454659" h="363219">
                <a:moveTo>
                  <a:pt x="454152" y="0"/>
                </a:moveTo>
                <a:lnTo>
                  <a:pt x="0" y="0"/>
                </a:lnTo>
                <a:lnTo>
                  <a:pt x="0" y="362712"/>
                </a:lnTo>
                <a:lnTo>
                  <a:pt x="454152" y="362712"/>
                </a:lnTo>
                <a:lnTo>
                  <a:pt x="454152" y="0"/>
                </a:lnTo>
                <a:close/>
              </a:path>
            </a:pathLst>
          </a:custGeom>
          <a:solidFill>
            <a:srgbClr val="4471C4"/>
          </a:solidFill>
        </p:spPr>
        <p:txBody>
          <a:bodyPr wrap="square" lIns="0" tIns="0" rIns="0" bIns="0" rtlCol="0"/>
          <a:lstStyle/>
          <a:p>
            <a:endParaRPr/>
          </a:p>
        </p:txBody>
      </p:sp>
      <p:sp>
        <p:nvSpPr>
          <p:cNvPr id="2" name="Holder 2"/>
          <p:cNvSpPr>
            <a:spLocks noGrp="1"/>
          </p:cNvSpPr>
          <p:nvPr>
            <p:ph type="title"/>
          </p:nvPr>
        </p:nvSpPr>
        <p:spPr>
          <a:xfrm>
            <a:off x="721868" y="734948"/>
            <a:ext cx="5273675" cy="574040"/>
          </a:xfrm>
          <a:prstGeom prst="rect">
            <a:avLst/>
          </a:prstGeom>
        </p:spPr>
        <p:txBody>
          <a:bodyPr wrap="square" lIns="0" tIns="0" rIns="0" bIns="0">
            <a:spAutoFit/>
          </a:bodyPr>
          <a:lstStyle>
            <a:lvl1pPr>
              <a:defRPr sz="3600" b="1" i="0">
                <a:solidFill>
                  <a:srgbClr val="232323"/>
                </a:solidFill>
                <a:latin typeface="Malgun Gothic"/>
                <a:cs typeface="Malgun Gothic"/>
              </a:defRPr>
            </a:lvl1pPr>
          </a:lstStyle>
          <a:p>
            <a:endParaRPr/>
          </a:p>
        </p:txBody>
      </p:sp>
      <p:sp>
        <p:nvSpPr>
          <p:cNvPr id="3" name="Holder 3"/>
          <p:cNvSpPr>
            <a:spLocks noGrp="1"/>
          </p:cNvSpPr>
          <p:nvPr>
            <p:ph type="body" idx="1"/>
          </p:nvPr>
        </p:nvSpPr>
        <p:spPr>
          <a:xfrm>
            <a:off x="388111" y="1244499"/>
            <a:ext cx="7259320" cy="4013200"/>
          </a:xfrm>
          <a:prstGeom prst="rect">
            <a:avLst/>
          </a:prstGeom>
        </p:spPr>
        <p:txBody>
          <a:bodyPr wrap="square" lIns="0" tIns="0" rIns="0" bIns="0">
            <a:spAutoFit/>
          </a:bodyPr>
          <a:lstStyle>
            <a:lvl1pPr>
              <a:defRPr sz="2400" b="1" i="0">
                <a:solidFill>
                  <a:srgbClr val="303030"/>
                </a:solidFill>
                <a:latin typeface="Malgun Gothic"/>
                <a:cs typeface="Malgun Gothic"/>
              </a:defRPr>
            </a:lvl1pPr>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5/18/2024</a:t>
            </a:fld>
            <a:endParaRPr lang="en-US"/>
          </a:p>
        </p:txBody>
      </p:sp>
      <p:sp>
        <p:nvSpPr>
          <p:cNvPr id="6" name="Holder 6"/>
          <p:cNvSpPr>
            <a:spLocks noGrp="1"/>
          </p:cNvSpPr>
          <p:nvPr>
            <p:ph type="sldNum" sz="quarter" idx="7"/>
          </p:nvPr>
        </p:nvSpPr>
        <p:spPr>
          <a:xfrm>
            <a:off x="11482069" y="6363625"/>
            <a:ext cx="561340" cy="496570"/>
          </a:xfrm>
          <a:prstGeom prst="rect">
            <a:avLst/>
          </a:prstGeom>
        </p:spPr>
        <p:txBody>
          <a:bodyPr wrap="square" lIns="0" tIns="0" rIns="0" bIns="0">
            <a:spAutoFit/>
          </a:bodyPr>
          <a:lstStyle>
            <a:lvl1pPr>
              <a:defRPr sz="3200" b="0" i="0">
                <a:solidFill>
                  <a:srgbClr val="404040"/>
                </a:solidFill>
                <a:latin typeface="Franklin Gothic Medium"/>
                <a:cs typeface="Franklin Gothic Medium"/>
              </a:defRPr>
            </a:lvl1pPr>
          </a:lstStyle>
          <a:p>
            <a:pPr marL="38100">
              <a:lnSpc>
                <a:spcPts val="3770"/>
              </a:lnSpc>
            </a:pPr>
            <a:fld id="{81D60167-4931-47E6-BA6A-407CBD079E47}" type="slidenum">
              <a:rPr spc="25" dirty="0"/>
              <a:t>‹#›</a:t>
            </a:fld>
            <a:endParaRPr spc="25"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598169" y="3080766"/>
            <a:ext cx="10578465" cy="0"/>
          </a:xfrm>
          <a:custGeom>
            <a:avLst/>
            <a:gdLst/>
            <a:ahLst/>
            <a:cxnLst/>
            <a:rect l="l" t="t" r="r" b="b"/>
            <a:pathLst>
              <a:path w="10578465">
                <a:moveTo>
                  <a:pt x="0" y="0"/>
                </a:moveTo>
                <a:lnTo>
                  <a:pt x="10578211" y="0"/>
                </a:lnTo>
              </a:path>
            </a:pathLst>
          </a:custGeom>
          <a:ln w="35052">
            <a:solidFill>
              <a:srgbClr val="3964B5"/>
            </a:solidFill>
          </a:ln>
        </p:spPr>
        <p:txBody>
          <a:bodyPr wrap="square" lIns="0" tIns="0" rIns="0" bIns="0" rtlCol="0"/>
          <a:lstStyle/>
          <a:p>
            <a:endParaRPr/>
          </a:p>
        </p:txBody>
      </p:sp>
      <p:sp>
        <p:nvSpPr>
          <p:cNvPr id="3" name="object 3"/>
          <p:cNvSpPr txBox="1">
            <a:spLocks noGrp="1"/>
          </p:cNvSpPr>
          <p:nvPr>
            <p:ph type="title"/>
          </p:nvPr>
        </p:nvSpPr>
        <p:spPr>
          <a:xfrm>
            <a:off x="1277301" y="2163977"/>
            <a:ext cx="9220200" cy="1428596"/>
          </a:xfrm>
          <a:prstGeom prst="rect">
            <a:avLst/>
          </a:prstGeom>
        </p:spPr>
        <p:txBody>
          <a:bodyPr vert="horz" wrap="square" lIns="0" tIns="12700" rIns="0" bIns="0" rtlCol="0">
            <a:spAutoFit/>
          </a:bodyPr>
          <a:lstStyle/>
          <a:p>
            <a:pPr marL="12700">
              <a:lnSpc>
                <a:spcPct val="100000"/>
              </a:lnSpc>
              <a:spcBef>
                <a:spcPts val="100"/>
              </a:spcBef>
            </a:pPr>
            <a:r>
              <a:rPr lang="en-US" sz="4400" spc="-45" dirty="0">
                <a:solidFill>
                  <a:srgbClr val="404040"/>
                </a:solidFill>
                <a:latin typeface="Times New Roman"/>
                <a:cs typeface="Times New Roman"/>
              </a:rPr>
              <a:t>Aerothermochemistry and Combustion</a:t>
            </a:r>
            <a:br>
              <a:rPr lang="en-US" sz="4800" spc="-45" dirty="0">
                <a:solidFill>
                  <a:srgbClr val="404040"/>
                </a:solidFill>
                <a:latin typeface="Times New Roman"/>
                <a:cs typeface="Times New Roman"/>
              </a:rPr>
            </a:br>
            <a:endParaRPr sz="4800" dirty="0">
              <a:latin typeface="Times New Roman"/>
              <a:cs typeface="Times New Roman"/>
            </a:endParaRPr>
          </a:p>
        </p:txBody>
      </p:sp>
      <p:sp>
        <p:nvSpPr>
          <p:cNvPr id="4" name="object 4"/>
          <p:cNvSpPr txBox="1"/>
          <p:nvPr/>
        </p:nvSpPr>
        <p:spPr>
          <a:xfrm>
            <a:off x="598169" y="3592573"/>
            <a:ext cx="5571948" cy="1122680"/>
          </a:xfrm>
          <a:prstGeom prst="rect">
            <a:avLst/>
          </a:prstGeom>
        </p:spPr>
        <p:txBody>
          <a:bodyPr vert="horz" wrap="square" lIns="0" tIns="12700" rIns="0" bIns="0" rtlCol="0">
            <a:spAutoFit/>
          </a:bodyPr>
          <a:lstStyle/>
          <a:p>
            <a:pPr marL="12700">
              <a:lnSpc>
                <a:spcPct val="100000"/>
              </a:lnSpc>
              <a:spcBef>
                <a:spcPts val="100"/>
              </a:spcBef>
            </a:pPr>
            <a:r>
              <a:rPr lang="en-US" sz="2400" spc="-5" dirty="0">
                <a:latin typeface="Times New Roman" panose="02020603050405020304" pitchFamily="18" charset="0"/>
                <a:cs typeface="Times New Roman" panose="02020603050405020304" pitchFamily="18" charset="0"/>
              </a:rPr>
              <a:t>Saleem Raza</a:t>
            </a:r>
            <a:endParaRPr sz="2400" dirty="0">
              <a:latin typeface="Times New Roman" panose="02020603050405020304" pitchFamily="18" charset="0"/>
              <a:cs typeface="Times New Roman" panose="02020603050405020304" pitchFamily="18" charset="0"/>
            </a:endParaRPr>
          </a:p>
          <a:p>
            <a:pPr marL="12700" marR="5080">
              <a:lnSpc>
                <a:spcPct val="100000"/>
              </a:lnSpc>
            </a:pPr>
            <a:r>
              <a:rPr sz="2400" spc="-5" dirty="0">
                <a:latin typeface="Times New Roman" panose="02020603050405020304" pitchFamily="18" charset="0"/>
                <a:cs typeface="Times New Roman" panose="02020603050405020304" pitchFamily="18" charset="0"/>
              </a:rPr>
              <a:t>Jeonbuk</a:t>
            </a:r>
            <a:r>
              <a:rPr sz="2400" spc="10" dirty="0">
                <a:latin typeface="Times New Roman" panose="02020603050405020304" pitchFamily="18" charset="0"/>
                <a:cs typeface="Times New Roman" panose="02020603050405020304" pitchFamily="18" charset="0"/>
              </a:rPr>
              <a:t> </a:t>
            </a:r>
            <a:r>
              <a:rPr sz="2400" spc="-5" dirty="0">
                <a:latin typeface="Times New Roman" panose="02020603050405020304" pitchFamily="18" charset="0"/>
                <a:cs typeface="Times New Roman" panose="02020603050405020304" pitchFamily="18" charset="0"/>
              </a:rPr>
              <a:t>National</a:t>
            </a:r>
            <a:r>
              <a:rPr sz="2400" spc="25" dirty="0">
                <a:latin typeface="Times New Roman" panose="02020603050405020304" pitchFamily="18" charset="0"/>
                <a:cs typeface="Times New Roman" panose="02020603050405020304" pitchFamily="18" charset="0"/>
              </a:rPr>
              <a:t> </a:t>
            </a:r>
            <a:r>
              <a:rPr sz="2400" spc="-5" dirty="0">
                <a:latin typeface="Times New Roman" panose="02020603050405020304" pitchFamily="18" charset="0"/>
                <a:cs typeface="Times New Roman" panose="02020603050405020304" pitchFamily="18" charset="0"/>
              </a:rPr>
              <a:t>University </a:t>
            </a:r>
            <a:r>
              <a:rPr sz="2400" dirty="0">
                <a:latin typeface="Times New Roman" panose="02020603050405020304" pitchFamily="18" charset="0"/>
                <a:cs typeface="Times New Roman" panose="02020603050405020304" pitchFamily="18" charset="0"/>
              </a:rPr>
              <a:t> </a:t>
            </a:r>
            <a:r>
              <a:rPr sz="2400" spc="-5" dirty="0">
                <a:latin typeface="Times New Roman" panose="02020603050405020304" pitchFamily="18" charset="0"/>
                <a:cs typeface="Times New Roman" panose="02020603050405020304" pitchFamily="18" charset="0"/>
              </a:rPr>
              <a:t>Department</a:t>
            </a:r>
            <a:r>
              <a:rPr sz="2400" spc="-20" dirty="0">
                <a:latin typeface="Times New Roman" panose="02020603050405020304" pitchFamily="18" charset="0"/>
                <a:cs typeface="Times New Roman" panose="02020603050405020304" pitchFamily="18" charset="0"/>
              </a:rPr>
              <a:t> </a:t>
            </a:r>
            <a:r>
              <a:rPr sz="2400" dirty="0">
                <a:latin typeface="Times New Roman" panose="02020603050405020304" pitchFamily="18" charset="0"/>
                <a:cs typeface="Times New Roman" panose="02020603050405020304" pitchFamily="18" charset="0"/>
              </a:rPr>
              <a:t>Of</a:t>
            </a:r>
            <a:r>
              <a:rPr sz="2400" spc="-25" dirty="0">
                <a:latin typeface="Times New Roman" panose="02020603050405020304" pitchFamily="18" charset="0"/>
                <a:cs typeface="Times New Roman" panose="02020603050405020304" pitchFamily="18" charset="0"/>
              </a:rPr>
              <a:t> </a:t>
            </a:r>
            <a:r>
              <a:rPr sz="2400" spc="-5" dirty="0">
                <a:latin typeface="Times New Roman" panose="02020603050405020304" pitchFamily="18" charset="0"/>
                <a:cs typeface="Times New Roman" panose="02020603050405020304" pitchFamily="18" charset="0"/>
              </a:rPr>
              <a:t>Mechanical</a:t>
            </a:r>
            <a:r>
              <a:rPr lang="en-US" altLang="ko-KR" sz="2400" spc="-5" dirty="0">
                <a:latin typeface="Times New Roman" panose="02020603050405020304" pitchFamily="18" charset="0"/>
                <a:cs typeface="Times New Roman" panose="02020603050405020304" pitchFamily="18" charset="0"/>
              </a:rPr>
              <a:t> Design</a:t>
            </a:r>
            <a:r>
              <a:rPr sz="2400" spc="5" dirty="0">
                <a:latin typeface="Times New Roman" panose="02020603050405020304" pitchFamily="18" charset="0"/>
                <a:cs typeface="Times New Roman" panose="02020603050405020304" pitchFamily="18" charset="0"/>
              </a:rPr>
              <a:t> </a:t>
            </a:r>
            <a:r>
              <a:rPr sz="2400" spc="-5" dirty="0">
                <a:latin typeface="Times New Roman" panose="02020603050405020304" pitchFamily="18" charset="0"/>
                <a:cs typeface="Times New Roman" panose="02020603050405020304" pitchFamily="18" charset="0"/>
              </a:rPr>
              <a:t>Engineering</a:t>
            </a:r>
            <a:endParaRPr sz="2400" dirty="0">
              <a:latin typeface="Times New Roman" panose="02020603050405020304" pitchFamily="18" charset="0"/>
              <a:cs typeface="Times New Roman" panose="02020603050405020304" pitchFamily="18" charset="0"/>
            </a:endParaRPr>
          </a:p>
        </p:txBody>
      </p:sp>
      <p:pic>
        <p:nvPicPr>
          <p:cNvPr id="5" name="object 5"/>
          <p:cNvPicPr/>
          <p:nvPr/>
        </p:nvPicPr>
        <p:blipFill>
          <a:blip r:embed="rId2" cstate="print"/>
          <a:stretch>
            <a:fillRect/>
          </a:stretch>
        </p:blipFill>
        <p:spPr>
          <a:xfrm>
            <a:off x="11013947" y="70103"/>
            <a:ext cx="1143000" cy="1127760"/>
          </a:xfrm>
          <a:prstGeom prst="rect">
            <a:avLst/>
          </a:prstGeom>
        </p:spPr>
      </p:pic>
      <p:sp>
        <p:nvSpPr>
          <p:cNvPr id="7" name="직사각형 6">
            <a:extLst>
              <a:ext uri="{FF2B5EF4-FFF2-40B4-BE49-F238E27FC236}">
                <a16:creationId xmlns:a16="http://schemas.microsoft.com/office/drawing/2014/main" id="{B9B5ABAB-F9AF-40AF-A551-148065D85097}"/>
              </a:ext>
            </a:extLst>
          </p:cNvPr>
          <p:cNvSpPr/>
          <p:nvPr/>
        </p:nvSpPr>
        <p:spPr>
          <a:xfrm>
            <a:off x="0" y="6604084"/>
            <a:ext cx="2363147" cy="253916"/>
          </a:xfrm>
          <a:prstGeom prst="rect">
            <a:avLst/>
          </a:prstGeom>
        </p:spPr>
        <p:txBody>
          <a:bodyPr wrap="none">
            <a:spAutoFit/>
          </a:bodyPr>
          <a:lstStyle/>
          <a:p>
            <a:r>
              <a:rPr lang="en-US" altLang="ko-KR" sz="1050" b="1" dirty="0">
                <a:latin typeface="Times New Roman" panose="02020603050405020304" pitchFamily="18" charset="0"/>
                <a:cs typeface="Times New Roman" panose="02020603050405020304" pitchFamily="18" charset="0"/>
              </a:rPr>
              <a:t>Heat Transfer and Reactive Flow Lab</a:t>
            </a:r>
            <a:endParaRPr lang="ko-KR" altLang="en-US" sz="105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831799" y="607476"/>
            <a:ext cx="10528402" cy="652871"/>
          </a:xfrm>
          <a:prstGeom prst="rect">
            <a:avLst/>
          </a:prstGeom>
        </p:spPr>
        <p:txBody>
          <a:bodyPr vert="horz" wrap="square" lIns="0" tIns="12700" rIns="0" bIns="0" rtlCol="0">
            <a:spAutoFit/>
          </a:bodyPr>
          <a:lstStyle/>
          <a:p>
            <a:pPr marL="38100" marR="30480">
              <a:lnSpc>
                <a:spcPct val="128499"/>
              </a:lnSpc>
              <a:spcBef>
                <a:spcPts val="100"/>
              </a:spcBef>
            </a:pPr>
            <a:r>
              <a:rPr lang="en-US" dirty="0">
                <a:latin typeface="Times New Roman" panose="02020603050405020304" pitchFamily="18" charset="0"/>
                <a:cs typeface="Times New Roman" panose="02020603050405020304" pitchFamily="18" charset="0"/>
              </a:rPr>
              <a:t>Result and Discussion</a:t>
            </a:r>
            <a:endParaRPr sz="2400" dirty="0">
              <a:latin typeface="Times New Roman" panose="02020603050405020304" pitchFamily="18" charset="0"/>
              <a:cs typeface="Times New Roman" panose="02020603050405020304" pitchFamily="18" charset="0"/>
            </a:endParaRPr>
          </a:p>
        </p:txBody>
      </p:sp>
      <p:sp>
        <p:nvSpPr>
          <p:cNvPr id="6" name="직사각형 5">
            <a:extLst>
              <a:ext uri="{FF2B5EF4-FFF2-40B4-BE49-F238E27FC236}">
                <a16:creationId xmlns:a16="http://schemas.microsoft.com/office/drawing/2014/main" id="{36A97767-9934-4F68-9024-C21FD7CC070C}"/>
              </a:ext>
            </a:extLst>
          </p:cNvPr>
          <p:cNvSpPr/>
          <p:nvPr/>
        </p:nvSpPr>
        <p:spPr>
          <a:xfrm>
            <a:off x="1143000" y="1727252"/>
            <a:ext cx="6096000" cy="456535"/>
          </a:xfrm>
          <a:prstGeom prst="rect">
            <a:avLst/>
          </a:prstGeom>
        </p:spPr>
        <p:txBody>
          <a:bodyPr>
            <a:spAutoFit/>
          </a:bodyPr>
          <a:lstStyle/>
          <a:p>
            <a:pPr marL="318770" indent="-306705">
              <a:lnSpc>
                <a:spcPct val="150000"/>
              </a:lnSpc>
              <a:spcBef>
                <a:spcPts val="95"/>
              </a:spcBef>
              <a:buClr>
                <a:srgbClr val="4471C4"/>
              </a:buClr>
              <a:buSzPct val="91071"/>
              <a:buFont typeface="Wingdings"/>
              <a:buChar char=""/>
              <a:tabLst>
                <a:tab pos="319405" algn="l"/>
              </a:tabLst>
            </a:pPr>
            <a:endParaRPr lang="en-US" altLang="ko-KR" spc="-20" dirty="0">
              <a:solidFill>
                <a:srgbClr val="404040"/>
              </a:solidFill>
              <a:latin typeface="Arial MT"/>
              <a:cs typeface="Arial MT"/>
            </a:endParaRPr>
          </a:p>
        </p:txBody>
      </p:sp>
      <p:sp>
        <p:nvSpPr>
          <p:cNvPr id="8" name="직사각형 7">
            <a:extLst>
              <a:ext uri="{FF2B5EF4-FFF2-40B4-BE49-F238E27FC236}">
                <a16:creationId xmlns:a16="http://schemas.microsoft.com/office/drawing/2014/main" id="{7A842FF0-8503-4DE5-AD88-2B326F498BF3}"/>
              </a:ext>
            </a:extLst>
          </p:cNvPr>
          <p:cNvSpPr/>
          <p:nvPr/>
        </p:nvSpPr>
        <p:spPr>
          <a:xfrm>
            <a:off x="831799" y="1727252"/>
            <a:ext cx="5715000" cy="3294300"/>
          </a:xfrm>
          <a:prstGeom prst="rect">
            <a:avLst/>
          </a:prstGeom>
        </p:spPr>
        <p:txBody>
          <a:bodyPr wrap="square">
            <a:spAutoFit/>
          </a:bodyPr>
          <a:lstStyle/>
          <a:p>
            <a:pPr marL="318770" indent="-306705">
              <a:lnSpc>
                <a:spcPct val="150000"/>
              </a:lnSpc>
              <a:spcBef>
                <a:spcPts val="95"/>
              </a:spcBef>
              <a:buClr>
                <a:srgbClr val="4471C4"/>
              </a:buClr>
              <a:buSzPct val="91071"/>
              <a:buFont typeface="Wingdings"/>
              <a:buChar char=""/>
              <a:tabLst>
                <a:tab pos="319405" algn="l"/>
              </a:tabLst>
            </a:pPr>
            <a:r>
              <a:rPr lang="en-US" altLang="ko-KR" sz="2000" spc="-20" dirty="0">
                <a:solidFill>
                  <a:srgbClr val="404040"/>
                </a:solidFill>
                <a:latin typeface="Times New Roman" panose="02020603050405020304" pitchFamily="18" charset="0"/>
                <a:cs typeface="Times New Roman" panose="02020603050405020304" pitchFamily="18" charset="0"/>
              </a:rPr>
              <a:t>The temperature of the molten material in contact with the PV cell continue to increase as long as vortices and convection starts</a:t>
            </a:r>
          </a:p>
          <a:p>
            <a:pPr marL="318770" indent="-306705">
              <a:lnSpc>
                <a:spcPct val="150000"/>
              </a:lnSpc>
              <a:spcBef>
                <a:spcPts val="95"/>
              </a:spcBef>
              <a:buClr>
                <a:srgbClr val="4471C4"/>
              </a:buClr>
              <a:buSzPct val="91071"/>
              <a:buFont typeface="Wingdings"/>
              <a:buChar char=""/>
              <a:tabLst>
                <a:tab pos="319405" algn="l"/>
              </a:tabLst>
            </a:pPr>
            <a:r>
              <a:rPr lang="en-US" altLang="ko-KR" sz="2000" spc="-20" dirty="0">
                <a:solidFill>
                  <a:srgbClr val="404040"/>
                </a:solidFill>
                <a:latin typeface="Times New Roman" panose="02020603050405020304" pitchFamily="18" charset="0"/>
                <a:cs typeface="Times New Roman" panose="02020603050405020304" pitchFamily="18" charset="0"/>
              </a:rPr>
              <a:t>As the distance of the point decreases from the PV panel the temperature slop decreases</a:t>
            </a:r>
          </a:p>
          <a:p>
            <a:pPr marL="318770" indent="-306705">
              <a:lnSpc>
                <a:spcPct val="150000"/>
              </a:lnSpc>
              <a:spcBef>
                <a:spcPts val="95"/>
              </a:spcBef>
              <a:buClr>
                <a:srgbClr val="4471C4"/>
              </a:buClr>
              <a:buSzPct val="91071"/>
              <a:buFont typeface="Wingdings"/>
              <a:buChar char=""/>
              <a:tabLst>
                <a:tab pos="319405" algn="l"/>
              </a:tabLst>
            </a:pPr>
            <a:r>
              <a:rPr lang="en-US" altLang="ko-KR" sz="2000" spc="-20" dirty="0">
                <a:solidFill>
                  <a:srgbClr val="404040"/>
                </a:solidFill>
                <a:latin typeface="Times New Roman" panose="02020603050405020304" pitchFamily="18" charset="0"/>
                <a:cs typeface="Times New Roman" panose="02020603050405020304" pitchFamily="18" charset="0"/>
              </a:rPr>
              <a:t>As the material surrounding the PV melts the temperature starts increasing sharply</a:t>
            </a:r>
          </a:p>
        </p:txBody>
      </p:sp>
      <p:pic>
        <p:nvPicPr>
          <p:cNvPr id="4" name="그림 3">
            <a:extLst>
              <a:ext uri="{FF2B5EF4-FFF2-40B4-BE49-F238E27FC236}">
                <a16:creationId xmlns:a16="http://schemas.microsoft.com/office/drawing/2014/main" id="{B28D28D0-9918-4333-9DDD-B861A1E75B75}"/>
              </a:ext>
            </a:extLst>
          </p:cNvPr>
          <p:cNvPicPr>
            <a:picLocks noChangeAspect="1"/>
          </p:cNvPicPr>
          <p:nvPr/>
        </p:nvPicPr>
        <p:blipFill>
          <a:blip r:embed="rId2"/>
          <a:stretch>
            <a:fillRect/>
          </a:stretch>
        </p:blipFill>
        <p:spPr>
          <a:xfrm>
            <a:off x="6660803" y="1727252"/>
            <a:ext cx="4892640" cy="3149548"/>
          </a:xfrm>
          <a:prstGeom prst="rect">
            <a:avLst/>
          </a:prstGeom>
        </p:spPr>
      </p:pic>
      <p:sp>
        <p:nvSpPr>
          <p:cNvPr id="7" name="직사각형 6">
            <a:extLst>
              <a:ext uri="{FF2B5EF4-FFF2-40B4-BE49-F238E27FC236}">
                <a16:creationId xmlns:a16="http://schemas.microsoft.com/office/drawing/2014/main" id="{8EDE6912-42D2-4A3A-8394-52ECAF9BC04D}"/>
              </a:ext>
            </a:extLst>
          </p:cNvPr>
          <p:cNvSpPr/>
          <p:nvPr/>
        </p:nvSpPr>
        <p:spPr>
          <a:xfrm>
            <a:off x="7315200" y="5089789"/>
            <a:ext cx="4045001" cy="253916"/>
          </a:xfrm>
          <a:prstGeom prst="rect">
            <a:avLst/>
          </a:prstGeom>
        </p:spPr>
        <p:txBody>
          <a:bodyPr wrap="square">
            <a:spAutoFit/>
          </a:bodyPr>
          <a:lstStyle/>
          <a:p>
            <a:r>
              <a:rPr lang="en-US" altLang="ko-KR" sz="1050" b="1" dirty="0">
                <a:latin typeface="Times New Roman" panose="02020603050405020304" pitchFamily="18" charset="0"/>
                <a:cs typeface="Times New Roman" panose="02020603050405020304" pitchFamily="18" charset="0"/>
              </a:rPr>
              <a:t>Fig. 6. </a:t>
            </a:r>
            <a:r>
              <a:rPr lang="en-US" altLang="ko-KR" sz="1050" dirty="0">
                <a:latin typeface="Times New Roman" panose="02020603050405020304" pitchFamily="18" charset="0"/>
                <a:cs typeface="Times New Roman" panose="02020603050405020304" pitchFamily="18" charset="0"/>
              </a:rPr>
              <a:t>The PCM temperatures for different distances from the PV panel</a:t>
            </a:r>
            <a:endParaRPr lang="ko-KR" altLang="en-US" sz="1050" dirty="0">
              <a:latin typeface="Times New Roman" panose="02020603050405020304" pitchFamily="18" charset="0"/>
              <a:cs typeface="Times New Roman" panose="02020603050405020304" pitchFamily="18" charset="0"/>
            </a:endParaRPr>
          </a:p>
        </p:txBody>
      </p:sp>
      <p:sp>
        <p:nvSpPr>
          <p:cNvPr id="10" name="직사각형 9">
            <a:extLst>
              <a:ext uri="{FF2B5EF4-FFF2-40B4-BE49-F238E27FC236}">
                <a16:creationId xmlns:a16="http://schemas.microsoft.com/office/drawing/2014/main" id="{0D336887-9507-455D-BCA8-3A424E97F203}"/>
              </a:ext>
            </a:extLst>
          </p:cNvPr>
          <p:cNvSpPr/>
          <p:nvPr/>
        </p:nvSpPr>
        <p:spPr>
          <a:xfrm>
            <a:off x="0" y="6604084"/>
            <a:ext cx="2363147" cy="253916"/>
          </a:xfrm>
          <a:prstGeom prst="rect">
            <a:avLst/>
          </a:prstGeom>
        </p:spPr>
        <p:txBody>
          <a:bodyPr wrap="none">
            <a:spAutoFit/>
          </a:bodyPr>
          <a:lstStyle/>
          <a:p>
            <a:r>
              <a:rPr lang="en-US" altLang="ko-KR" sz="1050" b="1" dirty="0">
                <a:latin typeface="Times New Roman" panose="02020603050405020304" pitchFamily="18" charset="0"/>
                <a:cs typeface="Times New Roman" panose="02020603050405020304" pitchFamily="18" charset="0"/>
              </a:rPr>
              <a:t>Heat Transfer and Reactive Flow Lab</a:t>
            </a:r>
            <a:endParaRPr lang="ko-KR" altLang="en-US" sz="105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788923" y="691388"/>
            <a:ext cx="8630285" cy="574040"/>
          </a:xfrm>
          <a:prstGeom prst="rect">
            <a:avLst/>
          </a:prstGeom>
        </p:spPr>
        <p:txBody>
          <a:bodyPr vert="horz" wrap="square" lIns="0" tIns="12700" rIns="0" bIns="0" rtlCol="0">
            <a:spAutoFit/>
          </a:bodyPr>
          <a:lstStyle/>
          <a:p>
            <a:pPr marL="12700">
              <a:lnSpc>
                <a:spcPct val="100000"/>
              </a:lnSpc>
              <a:spcBef>
                <a:spcPts val="100"/>
              </a:spcBef>
            </a:pPr>
            <a:r>
              <a:rPr lang="en-US" dirty="0">
                <a:latin typeface="Times New Roman" panose="02020603050405020304" pitchFamily="18" charset="0"/>
                <a:cs typeface="Times New Roman" panose="02020603050405020304" pitchFamily="18" charset="0"/>
              </a:rPr>
              <a:t>Results and Discussion</a:t>
            </a:r>
            <a:endParaRPr spc="-5" dirty="0">
              <a:latin typeface="Times New Roman" panose="02020603050405020304" pitchFamily="18" charset="0"/>
              <a:cs typeface="Times New Roman" panose="02020603050405020304" pitchFamily="18" charset="0"/>
            </a:endParaRPr>
          </a:p>
        </p:txBody>
      </p:sp>
      <p:sp>
        <p:nvSpPr>
          <p:cNvPr id="13" name="직사각형 12">
            <a:extLst>
              <a:ext uri="{FF2B5EF4-FFF2-40B4-BE49-F238E27FC236}">
                <a16:creationId xmlns:a16="http://schemas.microsoft.com/office/drawing/2014/main" id="{143B2104-0D86-460B-8F42-0CA616DC88F8}"/>
              </a:ext>
            </a:extLst>
          </p:cNvPr>
          <p:cNvSpPr/>
          <p:nvPr/>
        </p:nvSpPr>
        <p:spPr>
          <a:xfrm>
            <a:off x="914400" y="1524000"/>
            <a:ext cx="5410200" cy="4651530"/>
          </a:xfrm>
          <a:prstGeom prst="rect">
            <a:avLst/>
          </a:prstGeom>
        </p:spPr>
        <p:txBody>
          <a:bodyPr wrap="square">
            <a:spAutoFit/>
          </a:bodyPr>
          <a:lstStyle/>
          <a:p>
            <a:pPr marL="318770" indent="-306705">
              <a:lnSpc>
                <a:spcPct val="150000"/>
              </a:lnSpc>
              <a:spcBef>
                <a:spcPts val="95"/>
              </a:spcBef>
              <a:buClr>
                <a:srgbClr val="4471C4"/>
              </a:buClr>
              <a:buSzPct val="91071"/>
              <a:buFont typeface="Wingdings"/>
              <a:buChar char=""/>
              <a:tabLst>
                <a:tab pos="319405" algn="l"/>
              </a:tabLst>
            </a:pPr>
            <a:r>
              <a:rPr lang="en-US" altLang="ko-KR" spc="-20" dirty="0">
                <a:solidFill>
                  <a:srgbClr val="404040"/>
                </a:solidFill>
                <a:latin typeface="Times New Roman" panose="02020603050405020304" pitchFamily="18" charset="0"/>
                <a:cs typeface="Times New Roman" panose="02020603050405020304" pitchFamily="18" charset="0"/>
              </a:rPr>
              <a:t>The temperature of PV is an important parameter in the performance of PV-PCM system, as it effects the efficiency of the of PV panel</a:t>
            </a:r>
          </a:p>
          <a:p>
            <a:pPr marL="318770" indent="-306705">
              <a:lnSpc>
                <a:spcPct val="150000"/>
              </a:lnSpc>
              <a:spcBef>
                <a:spcPts val="95"/>
              </a:spcBef>
              <a:buClr>
                <a:srgbClr val="4471C4"/>
              </a:buClr>
              <a:buSzPct val="91071"/>
              <a:buFont typeface="Wingdings"/>
              <a:buChar char=""/>
              <a:tabLst>
                <a:tab pos="319405" algn="l"/>
              </a:tabLst>
            </a:pPr>
            <a:r>
              <a:rPr lang="en-US" altLang="ko-KR" spc="-20" dirty="0">
                <a:solidFill>
                  <a:srgbClr val="404040"/>
                </a:solidFill>
                <a:latin typeface="Times New Roman" panose="02020603050405020304" pitchFamily="18" charset="0"/>
                <a:cs typeface="Times New Roman" panose="02020603050405020304" pitchFamily="18" charset="0"/>
              </a:rPr>
              <a:t>Using the PCM  decrease the temperature of the PV panel on average by 6.9 K</a:t>
            </a:r>
          </a:p>
          <a:p>
            <a:pPr marL="318770" indent="-306705">
              <a:lnSpc>
                <a:spcPct val="150000"/>
              </a:lnSpc>
              <a:spcBef>
                <a:spcPts val="95"/>
              </a:spcBef>
              <a:buClr>
                <a:srgbClr val="4471C4"/>
              </a:buClr>
              <a:buSzPct val="91071"/>
              <a:buFont typeface="Wingdings"/>
              <a:buChar char=""/>
              <a:tabLst>
                <a:tab pos="319405" algn="l"/>
              </a:tabLst>
            </a:pPr>
            <a:r>
              <a:rPr lang="en-US" altLang="ko-KR" spc="-20" dirty="0">
                <a:solidFill>
                  <a:srgbClr val="404040"/>
                </a:solidFill>
                <a:latin typeface="Times New Roman" panose="02020603050405020304" pitchFamily="18" charset="0"/>
                <a:cs typeface="Times New Roman" panose="02020603050405020304" pitchFamily="18" charset="0"/>
              </a:rPr>
              <a:t>The temperature of PV panel increase significantly and reaches up to 300 K within 10 min when the back of the PV panel is solid</a:t>
            </a:r>
          </a:p>
          <a:p>
            <a:pPr marL="318770" indent="-306705">
              <a:lnSpc>
                <a:spcPct val="150000"/>
              </a:lnSpc>
              <a:spcBef>
                <a:spcPts val="95"/>
              </a:spcBef>
              <a:buClr>
                <a:srgbClr val="4471C4"/>
              </a:buClr>
              <a:buSzPct val="91071"/>
              <a:buFont typeface="Wingdings"/>
              <a:buChar char=""/>
              <a:tabLst>
                <a:tab pos="319405" algn="l"/>
              </a:tabLst>
            </a:pPr>
            <a:r>
              <a:rPr lang="en-US" altLang="ko-KR" spc="-20" dirty="0">
                <a:solidFill>
                  <a:srgbClr val="404040"/>
                </a:solidFill>
                <a:latin typeface="Times New Roman" panose="02020603050405020304" pitchFamily="18" charset="0"/>
                <a:cs typeface="Times New Roman" panose="02020603050405020304" pitchFamily="18" charset="0"/>
              </a:rPr>
              <a:t>After it is melted the increase rate of PV panel temperature decreases and the panel temperature reaches 305K in appx. 90 min</a:t>
            </a:r>
          </a:p>
        </p:txBody>
      </p:sp>
      <p:pic>
        <p:nvPicPr>
          <p:cNvPr id="4" name="그림 3">
            <a:extLst>
              <a:ext uri="{FF2B5EF4-FFF2-40B4-BE49-F238E27FC236}">
                <a16:creationId xmlns:a16="http://schemas.microsoft.com/office/drawing/2014/main" id="{9AD747E9-0497-4AA7-87A1-4172EFBD5FC7}"/>
              </a:ext>
            </a:extLst>
          </p:cNvPr>
          <p:cNvPicPr>
            <a:picLocks noChangeAspect="1"/>
          </p:cNvPicPr>
          <p:nvPr/>
        </p:nvPicPr>
        <p:blipFill>
          <a:blip r:embed="rId2"/>
          <a:stretch>
            <a:fillRect/>
          </a:stretch>
        </p:blipFill>
        <p:spPr>
          <a:xfrm>
            <a:off x="6705600" y="1796019"/>
            <a:ext cx="5222097" cy="3338790"/>
          </a:xfrm>
          <a:prstGeom prst="rect">
            <a:avLst/>
          </a:prstGeom>
        </p:spPr>
      </p:pic>
      <p:sp>
        <p:nvSpPr>
          <p:cNvPr id="5" name="직사각형 4">
            <a:extLst>
              <a:ext uri="{FF2B5EF4-FFF2-40B4-BE49-F238E27FC236}">
                <a16:creationId xmlns:a16="http://schemas.microsoft.com/office/drawing/2014/main" id="{D2EEC08D-4EE6-4786-9431-D67070C41E38}"/>
              </a:ext>
            </a:extLst>
          </p:cNvPr>
          <p:cNvSpPr/>
          <p:nvPr/>
        </p:nvSpPr>
        <p:spPr>
          <a:xfrm>
            <a:off x="8237985" y="5257800"/>
            <a:ext cx="3039615" cy="253916"/>
          </a:xfrm>
          <a:prstGeom prst="rect">
            <a:avLst/>
          </a:prstGeom>
        </p:spPr>
        <p:txBody>
          <a:bodyPr wrap="none">
            <a:spAutoFit/>
          </a:bodyPr>
          <a:lstStyle/>
          <a:p>
            <a:r>
              <a:rPr lang="en-US" altLang="ko-KR" sz="1050" b="1" dirty="0">
                <a:latin typeface="Times New Roman" panose="02020603050405020304" pitchFamily="18" charset="0"/>
                <a:cs typeface="Times New Roman" panose="02020603050405020304" pitchFamily="18" charset="0"/>
              </a:rPr>
              <a:t>Fig. 7. </a:t>
            </a:r>
            <a:r>
              <a:rPr lang="en-US" altLang="ko-KR" sz="1050" dirty="0">
                <a:latin typeface="Times New Roman" panose="02020603050405020304" pitchFamily="18" charset="0"/>
                <a:cs typeface="Times New Roman" panose="02020603050405020304" pitchFamily="18" charset="0"/>
              </a:rPr>
              <a:t>Temperature variation of PV panel with time. </a:t>
            </a:r>
            <a:endParaRPr lang="ko-KR" altLang="en-US" sz="1050" dirty="0">
              <a:latin typeface="Times New Roman" panose="02020603050405020304" pitchFamily="18" charset="0"/>
              <a:cs typeface="Times New Roman" panose="02020603050405020304" pitchFamily="18" charset="0"/>
            </a:endParaRPr>
          </a:p>
        </p:txBody>
      </p:sp>
      <p:sp>
        <p:nvSpPr>
          <p:cNvPr id="10" name="직사각형 9">
            <a:extLst>
              <a:ext uri="{FF2B5EF4-FFF2-40B4-BE49-F238E27FC236}">
                <a16:creationId xmlns:a16="http://schemas.microsoft.com/office/drawing/2014/main" id="{7E4DD589-31DC-4F08-A0C0-B06B61D5F2B4}"/>
              </a:ext>
            </a:extLst>
          </p:cNvPr>
          <p:cNvSpPr/>
          <p:nvPr/>
        </p:nvSpPr>
        <p:spPr>
          <a:xfrm>
            <a:off x="0" y="6604084"/>
            <a:ext cx="2363147" cy="253916"/>
          </a:xfrm>
          <a:prstGeom prst="rect">
            <a:avLst/>
          </a:prstGeom>
        </p:spPr>
        <p:txBody>
          <a:bodyPr wrap="none">
            <a:spAutoFit/>
          </a:bodyPr>
          <a:lstStyle/>
          <a:p>
            <a:r>
              <a:rPr lang="en-US" altLang="ko-KR" sz="1050" b="1" dirty="0">
                <a:latin typeface="Times New Roman" panose="02020603050405020304" pitchFamily="18" charset="0"/>
                <a:cs typeface="Times New Roman" panose="02020603050405020304" pitchFamily="18" charset="0"/>
              </a:rPr>
              <a:t>Heat Transfer and Reactive Flow Lab</a:t>
            </a:r>
            <a:endParaRPr lang="ko-KR" altLang="en-US" sz="105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698398" y="706373"/>
            <a:ext cx="8630285" cy="566822"/>
          </a:xfrm>
          <a:prstGeom prst="rect">
            <a:avLst/>
          </a:prstGeom>
        </p:spPr>
        <p:txBody>
          <a:bodyPr vert="horz" wrap="square" lIns="0" tIns="12700" rIns="0" bIns="0" rtlCol="0">
            <a:spAutoFit/>
          </a:bodyPr>
          <a:lstStyle/>
          <a:p>
            <a:pPr marL="12700">
              <a:lnSpc>
                <a:spcPct val="100000"/>
              </a:lnSpc>
              <a:spcBef>
                <a:spcPts val="100"/>
              </a:spcBef>
            </a:pPr>
            <a:r>
              <a:rPr lang="en-US" spc="-5" dirty="0">
                <a:latin typeface="Times New Roman" panose="02020603050405020304" pitchFamily="18" charset="0"/>
                <a:cs typeface="Times New Roman" panose="02020603050405020304" pitchFamily="18" charset="0"/>
              </a:rPr>
              <a:t>Streamlines</a:t>
            </a:r>
            <a:endParaRPr spc="-5" dirty="0">
              <a:latin typeface="Times New Roman" panose="02020603050405020304" pitchFamily="18" charset="0"/>
              <a:cs typeface="Times New Roman" panose="02020603050405020304" pitchFamily="18" charset="0"/>
            </a:endParaRPr>
          </a:p>
        </p:txBody>
      </p:sp>
      <p:sp>
        <p:nvSpPr>
          <p:cNvPr id="5" name="직사각형 4">
            <a:extLst>
              <a:ext uri="{FF2B5EF4-FFF2-40B4-BE49-F238E27FC236}">
                <a16:creationId xmlns:a16="http://schemas.microsoft.com/office/drawing/2014/main" id="{F53F0B56-9A47-4A8F-AB08-B1A78666C59F}"/>
              </a:ext>
            </a:extLst>
          </p:cNvPr>
          <p:cNvSpPr/>
          <p:nvPr/>
        </p:nvSpPr>
        <p:spPr>
          <a:xfrm>
            <a:off x="4572000" y="5897711"/>
            <a:ext cx="2231701" cy="253916"/>
          </a:xfrm>
          <a:prstGeom prst="rect">
            <a:avLst/>
          </a:prstGeom>
        </p:spPr>
        <p:txBody>
          <a:bodyPr wrap="none">
            <a:spAutoFit/>
          </a:bodyPr>
          <a:lstStyle/>
          <a:p>
            <a:r>
              <a:rPr lang="en-US" altLang="ko-KR" sz="1050" b="1" dirty="0">
                <a:latin typeface="Times New Roman" panose="02020603050405020304" pitchFamily="18" charset="0"/>
                <a:cs typeface="Times New Roman" panose="02020603050405020304" pitchFamily="18" charset="0"/>
              </a:rPr>
              <a:t>Fig. 8. </a:t>
            </a:r>
            <a:r>
              <a:rPr lang="en-US" altLang="ko-KR" sz="1050" dirty="0">
                <a:latin typeface="Times New Roman" panose="02020603050405020304" pitchFamily="18" charset="0"/>
                <a:cs typeface="Times New Roman" panose="02020603050405020304" pitchFamily="18" charset="0"/>
              </a:rPr>
              <a:t>Streamlines at different times. </a:t>
            </a:r>
            <a:endParaRPr lang="ko-KR" altLang="en-US" sz="1050" dirty="0">
              <a:latin typeface="Times New Roman" panose="02020603050405020304" pitchFamily="18" charset="0"/>
              <a:cs typeface="Times New Roman" panose="02020603050405020304" pitchFamily="18" charset="0"/>
            </a:endParaRPr>
          </a:p>
        </p:txBody>
      </p:sp>
      <p:pic>
        <p:nvPicPr>
          <p:cNvPr id="3074" name="Picture 2" descr="1-s2.0-S2352152X2301472X-gr8_lrg.jpg (2583×1028)">
            <a:extLst>
              <a:ext uri="{FF2B5EF4-FFF2-40B4-BE49-F238E27FC236}">
                <a16:creationId xmlns:a16="http://schemas.microsoft.com/office/drawing/2014/main" id="{6BEB93E9-124D-4A51-B86A-F279905ECE3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90600" y="1647909"/>
            <a:ext cx="9735254" cy="3875087"/>
          </a:xfrm>
          <a:prstGeom prst="rect">
            <a:avLst/>
          </a:prstGeom>
          <a:noFill/>
          <a:extLst>
            <a:ext uri="{909E8E84-426E-40DD-AFC4-6F175D3DCCD1}">
              <a14:hiddenFill xmlns:a14="http://schemas.microsoft.com/office/drawing/2010/main">
                <a:solidFill>
                  <a:srgbClr val="FFFFFF"/>
                </a:solidFill>
              </a14:hiddenFill>
            </a:ext>
          </a:extLst>
        </p:spPr>
      </p:pic>
      <p:sp>
        <p:nvSpPr>
          <p:cNvPr id="9" name="직사각형 8">
            <a:extLst>
              <a:ext uri="{FF2B5EF4-FFF2-40B4-BE49-F238E27FC236}">
                <a16:creationId xmlns:a16="http://schemas.microsoft.com/office/drawing/2014/main" id="{336797D9-6E27-4651-8DAD-2FCEF7F257E4}"/>
              </a:ext>
            </a:extLst>
          </p:cNvPr>
          <p:cNvSpPr/>
          <p:nvPr/>
        </p:nvSpPr>
        <p:spPr>
          <a:xfrm>
            <a:off x="0" y="6604084"/>
            <a:ext cx="2363147" cy="253916"/>
          </a:xfrm>
          <a:prstGeom prst="rect">
            <a:avLst/>
          </a:prstGeom>
        </p:spPr>
        <p:txBody>
          <a:bodyPr wrap="none">
            <a:spAutoFit/>
          </a:bodyPr>
          <a:lstStyle/>
          <a:p>
            <a:r>
              <a:rPr lang="en-US" altLang="ko-KR" sz="1050" b="1" dirty="0">
                <a:latin typeface="Times New Roman" panose="02020603050405020304" pitchFamily="18" charset="0"/>
                <a:cs typeface="Times New Roman" panose="02020603050405020304" pitchFamily="18" charset="0"/>
              </a:rPr>
              <a:t>Heat Transfer and Reactive Flow Lab</a:t>
            </a:r>
            <a:endParaRPr lang="ko-KR" altLang="en-US" sz="105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026635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698398" y="706373"/>
            <a:ext cx="8630285" cy="566822"/>
          </a:xfrm>
          <a:prstGeom prst="rect">
            <a:avLst/>
          </a:prstGeom>
        </p:spPr>
        <p:txBody>
          <a:bodyPr vert="horz" wrap="square" lIns="0" tIns="12700" rIns="0" bIns="0" rtlCol="0">
            <a:spAutoFit/>
          </a:bodyPr>
          <a:lstStyle/>
          <a:p>
            <a:pPr marL="12700">
              <a:lnSpc>
                <a:spcPct val="100000"/>
              </a:lnSpc>
              <a:spcBef>
                <a:spcPts val="100"/>
              </a:spcBef>
            </a:pPr>
            <a:r>
              <a:rPr lang="en-US" spc="-5" dirty="0">
                <a:latin typeface="Times New Roman" panose="02020603050405020304" pitchFamily="18" charset="0"/>
                <a:cs typeface="Times New Roman" panose="02020603050405020304" pitchFamily="18" charset="0"/>
              </a:rPr>
              <a:t>Streamlines</a:t>
            </a:r>
            <a:endParaRPr spc="-5" dirty="0">
              <a:latin typeface="Times New Roman" panose="02020603050405020304" pitchFamily="18" charset="0"/>
              <a:cs typeface="Times New Roman" panose="02020603050405020304" pitchFamily="18" charset="0"/>
            </a:endParaRPr>
          </a:p>
        </p:txBody>
      </p:sp>
      <p:sp>
        <p:nvSpPr>
          <p:cNvPr id="9" name="직사각형 8">
            <a:extLst>
              <a:ext uri="{FF2B5EF4-FFF2-40B4-BE49-F238E27FC236}">
                <a16:creationId xmlns:a16="http://schemas.microsoft.com/office/drawing/2014/main" id="{18CCA0F2-E036-496D-B6E8-2C209482CD6D}"/>
              </a:ext>
            </a:extLst>
          </p:cNvPr>
          <p:cNvSpPr/>
          <p:nvPr/>
        </p:nvSpPr>
        <p:spPr>
          <a:xfrm>
            <a:off x="0" y="6604084"/>
            <a:ext cx="2363147" cy="253916"/>
          </a:xfrm>
          <a:prstGeom prst="rect">
            <a:avLst/>
          </a:prstGeom>
        </p:spPr>
        <p:txBody>
          <a:bodyPr wrap="none">
            <a:spAutoFit/>
          </a:bodyPr>
          <a:lstStyle/>
          <a:p>
            <a:r>
              <a:rPr lang="en-US" altLang="ko-KR" sz="1050" b="1" dirty="0">
                <a:latin typeface="Times New Roman" panose="02020603050405020304" pitchFamily="18" charset="0"/>
                <a:cs typeface="Times New Roman" panose="02020603050405020304" pitchFamily="18" charset="0"/>
              </a:rPr>
              <a:t>Heat Transfer and Reactive Flow Lab</a:t>
            </a:r>
            <a:endParaRPr lang="ko-KR" altLang="en-US" sz="1050" dirty="0">
              <a:latin typeface="Times New Roman" panose="02020603050405020304" pitchFamily="18" charset="0"/>
              <a:cs typeface="Times New Roman" panose="02020603050405020304" pitchFamily="18" charset="0"/>
            </a:endParaRPr>
          </a:p>
        </p:txBody>
      </p:sp>
      <p:pic>
        <p:nvPicPr>
          <p:cNvPr id="10" name="Picture 2" descr="1-s2.0-S2352152X2301472X-gr8_lrg.jpg (2583×1028)">
            <a:extLst>
              <a:ext uri="{FF2B5EF4-FFF2-40B4-BE49-F238E27FC236}">
                <a16:creationId xmlns:a16="http://schemas.microsoft.com/office/drawing/2014/main" id="{4168E51F-514F-427B-873A-E9DD7D8722C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867400" y="1066800"/>
            <a:ext cx="6197489" cy="2466891"/>
          </a:xfrm>
          <a:prstGeom prst="rect">
            <a:avLst/>
          </a:prstGeom>
          <a:noFill/>
          <a:extLst>
            <a:ext uri="{909E8E84-426E-40DD-AFC4-6F175D3DCCD1}">
              <a14:hiddenFill xmlns:a14="http://schemas.microsoft.com/office/drawing/2010/main">
                <a:solidFill>
                  <a:srgbClr val="FFFFFF"/>
                </a:solidFill>
              </a14:hiddenFill>
            </a:ext>
          </a:extLst>
        </p:spPr>
      </p:pic>
      <p:sp>
        <p:nvSpPr>
          <p:cNvPr id="11" name="직사각형 10">
            <a:extLst>
              <a:ext uri="{FF2B5EF4-FFF2-40B4-BE49-F238E27FC236}">
                <a16:creationId xmlns:a16="http://schemas.microsoft.com/office/drawing/2014/main" id="{8BE34DEE-D1B6-4BDC-911E-0EF7E65015EE}"/>
              </a:ext>
            </a:extLst>
          </p:cNvPr>
          <p:cNvSpPr/>
          <p:nvPr/>
        </p:nvSpPr>
        <p:spPr>
          <a:xfrm>
            <a:off x="8153400" y="3894118"/>
            <a:ext cx="2231701" cy="253916"/>
          </a:xfrm>
          <a:prstGeom prst="rect">
            <a:avLst/>
          </a:prstGeom>
        </p:spPr>
        <p:txBody>
          <a:bodyPr wrap="none">
            <a:spAutoFit/>
          </a:bodyPr>
          <a:lstStyle/>
          <a:p>
            <a:r>
              <a:rPr lang="en-US" altLang="ko-KR" sz="1050" b="1" dirty="0">
                <a:latin typeface="Times New Roman" panose="02020603050405020304" pitchFamily="18" charset="0"/>
                <a:cs typeface="Times New Roman" panose="02020603050405020304" pitchFamily="18" charset="0"/>
              </a:rPr>
              <a:t>Fig. 8. </a:t>
            </a:r>
            <a:r>
              <a:rPr lang="en-US" altLang="ko-KR" sz="1050" dirty="0">
                <a:latin typeface="Times New Roman" panose="02020603050405020304" pitchFamily="18" charset="0"/>
                <a:cs typeface="Times New Roman" panose="02020603050405020304" pitchFamily="18" charset="0"/>
              </a:rPr>
              <a:t>Streamlines at different times. </a:t>
            </a:r>
            <a:endParaRPr lang="ko-KR" altLang="en-US" sz="1050" dirty="0">
              <a:latin typeface="Times New Roman" panose="02020603050405020304" pitchFamily="18" charset="0"/>
              <a:cs typeface="Times New Roman" panose="02020603050405020304" pitchFamily="18" charset="0"/>
            </a:endParaRPr>
          </a:p>
        </p:txBody>
      </p:sp>
      <p:sp>
        <p:nvSpPr>
          <p:cNvPr id="12" name="직사각형 11">
            <a:extLst>
              <a:ext uri="{FF2B5EF4-FFF2-40B4-BE49-F238E27FC236}">
                <a16:creationId xmlns:a16="http://schemas.microsoft.com/office/drawing/2014/main" id="{3A643112-F473-42CF-B9F0-5977E51878C5}"/>
              </a:ext>
            </a:extLst>
          </p:cNvPr>
          <p:cNvSpPr/>
          <p:nvPr/>
        </p:nvSpPr>
        <p:spPr>
          <a:xfrm>
            <a:off x="324336" y="1600200"/>
            <a:ext cx="5359289" cy="3755965"/>
          </a:xfrm>
          <a:prstGeom prst="rect">
            <a:avLst/>
          </a:prstGeom>
        </p:spPr>
        <p:txBody>
          <a:bodyPr wrap="square">
            <a:spAutoFit/>
          </a:bodyPr>
          <a:lstStyle/>
          <a:p>
            <a:pPr marL="318770" indent="-306705">
              <a:lnSpc>
                <a:spcPct val="150000"/>
              </a:lnSpc>
              <a:spcBef>
                <a:spcPts val="95"/>
              </a:spcBef>
              <a:buClr>
                <a:srgbClr val="4471C4"/>
              </a:buClr>
              <a:buSzPct val="91071"/>
              <a:buFont typeface="Wingdings"/>
              <a:buChar char=""/>
              <a:tabLst>
                <a:tab pos="319405" algn="l"/>
              </a:tabLst>
            </a:pPr>
            <a:r>
              <a:rPr lang="en-US" altLang="ko-KR" sz="2000" spc="-20" dirty="0">
                <a:solidFill>
                  <a:srgbClr val="404040"/>
                </a:solidFill>
                <a:latin typeface="Times New Roman" panose="02020603050405020304" pitchFamily="18" charset="0"/>
                <a:cs typeface="Times New Roman" panose="02020603050405020304" pitchFamily="18" charset="0"/>
              </a:rPr>
              <a:t>A small vortex is formed at the container’s top corner near the heated wall at t =1h </a:t>
            </a:r>
          </a:p>
          <a:p>
            <a:pPr marL="318770" indent="-306705">
              <a:lnSpc>
                <a:spcPct val="150000"/>
              </a:lnSpc>
              <a:spcBef>
                <a:spcPts val="95"/>
              </a:spcBef>
              <a:buClr>
                <a:srgbClr val="4471C4"/>
              </a:buClr>
              <a:buSzPct val="91071"/>
              <a:buFont typeface="Wingdings"/>
              <a:buChar char=""/>
              <a:tabLst>
                <a:tab pos="319405" algn="l"/>
              </a:tabLst>
            </a:pPr>
            <a:r>
              <a:rPr lang="en-US" altLang="ko-KR" sz="2000" spc="-20" dirty="0">
                <a:solidFill>
                  <a:srgbClr val="404040"/>
                </a:solidFill>
                <a:latin typeface="Times New Roman" panose="02020603050405020304" pitchFamily="18" charset="0"/>
                <a:cs typeface="Times New Roman" panose="02020603050405020304" pitchFamily="18" charset="0"/>
              </a:rPr>
              <a:t>The vortex create a counter-clockwise circulation cell in the molten material near the panel surface </a:t>
            </a:r>
          </a:p>
          <a:p>
            <a:pPr marL="318770" indent="-306705">
              <a:lnSpc>
                <a:spcPct val="150000"/>
              </a:lnSpc>
              <a:spcBef>
                <a:spcPts val="95"/>
              </a:spcBef>
              <a:buClr>
                <a:srgbClr val="4471C4"/>
              </a:buClr>
              <a:buSzPct val="91071"/>
              <a:buFont typeface="Wingdings"/>
              <a:buChar char=""/>
              <a:tabLst>
                <a:tab pos="319405" algn="l"/>
              </a:tabLst>
            </a:pPr>
            <a:r>
              <a:rPr lang="en-US" altLang="ko-KR" sz="2000" spc="-20" dirty="0">
                <a:solidFill>
                  <a:srgbClr val="404040"/>
                </a:solidFill>
                <a:latin typeface="Times New Roman" panose="02020603050405020304" pitchFamily="18" charset="0"/>
                <a:cs typeface="Times New Roman" panose="02020603050405020304" pitchFamily="18" charset="0"/>
              </a:rPr>
              <a:t>The circulation cell receive heat from the panel and transfer it to the solid-liquid interface, thus increasing the melting rate</a:t>
            </a:r>
          </a:p>
        </p:txBody>
      </p:sp>
    </p:spTree>
    <p:extLst>
      <p:ext uri="{BB962C8B-B14F-4D97-AF65-F5344CB8AC3E}">
        <p14:creationId xmlns:p14="http://schemas.microsoft.com/office/powerpoint/2010/main" val="39146446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698398" y="706373"/>
            <a:ext cx="8630285" cy="566822"/>
          </a:xfrm>
          <a:prstGeom prst="rect">
            <a:avLst/>
          </a:prstGeom>
        </p:spPr>
        <p:txBody>
          <a:bodyPr vert="horz" wrap="square" lIns="0" tIns="12700" rIns="0" bIns="0" rtlCol="0">
            <a:spAutoFit/>
          </a:bodyPr>
          <a:lstStyle/>
          <a:p>
            <a:pPr marL="12700">
              <a:lnSpc>
                <a:spcPct val="100000"/>
              </a:lnSpc>
              <a:spcBef>
                <a:spcPts val="100"/>
              </a:spcBef>
            </a:pPr>
            <a:r>
              <a:rPr lang="en-US" dirty="0">
                <a:latin typeface="Times New Roman" panose="02020603050405020304" pitchFamily="18" charset="0"/>
                <a:cs typeface="Times New Roman" panose="02020603050405020304" pitchFamily="18" charset="0"/>
              </a:rPr>
              <a:t>Liquid Fraction</a:t>
            </a:r>
            <a:endParaRPr spc="-5" dirty="0">
              <a:latin typeface="Times New Roman" panose="02020603050405020304" pitchFamily="18" charset="0"/>
              <a:cs typeface="Times New Roman" panose="02020603050405020304" pitchFamily="18" charset="0"/>
            </a:endParaRPr>
          </a:p>
        </p:txBody>
      </p:sp>
      <p:pic>
        <p:nvPicPr>
          <p:cNvPr id="4" name="그림 3">
            <a:extLst>
              <a:ext uri="{FF2B5EF4-FFF2-40B4-BE49-F238E27FC236}">
                <a16:creationId xmlns:a16="http://schemas.microsoft.com/office/drawing/2014/main" id="{B414EECC-E96C-4CC0-ABDC-3DB0BA0C5FDB}"/>
              </a:ext>
            </a:extLst>
          </p:cNvPr>
          <p:cNvPicPr>
            <a:picLocks noChangeAspect="1"/>
          </p:cNvPicPr>
          <p:nvPr/>
        </p:nvPicPr>
        <p:blipFill>
          <a:blip r:embed="rId2"/>
          <a:stretch>
            <a:fillRect/>
          </a:stretch>
        </p:blipFill>
        <p:spPr>
          <a:xfrm>
            <a:off x="1295400" y="2057400"/>
            <a:ext cx="8863830" cy="3190698"/>
          </a:xfrm>
          <a:prstGeom prst="rect">
            <a:avLst/>
          </a:prstGeom>
        </p:spPr>
      </p:pic>
      <p:sp>
        <p:nvSpPr>
          <p:cNvPr id="5" name="직사각형 4">
            <a:extLst>
              <a:ext uri="{FF2B5EF4-FFF2-40B4-BE49-F238E27FC236}">
                <a16:creationId xmlns:a16="http://schemas.microsoft.com/office/drawing/2014/main" id="{F53F0B56-9A47-4A8F-AB08-B1A78666C59F}"/>
              </a:ext>
            </a:extLst>
          </p:cNvPr>
          <p:cNvSpPr/>
          <p:nvPr/>
        </p:nvSpPr>
        <p:spPr>
          <a:xfrm>
            <a:off x="4572000" y="5897711"/>
            <a:ext cx="2794355" cy="253916"/>
          </a:xfrm>
          <a:prstGeom prst="rect">
            <a:avLst/>
          </a:prstGeom>
        </p:spPr>
        <p:txBody>
          <a:bodyPr wrap="none">
            <a:spAutoFit/>
          </a:bodyPr>
          <a:lstStyle/>
          <a:p>
            <a:r>
              <a:rPr lang="en-US" altLang="ko-KR" sz="1050" b="1" dirty="0">
                <a:latin typeface="Times New Roman" panose="02020603050405020304" pitchFamily="18" charset="0"/>
                <a:cs typeface="Times New Roman" panose="02020603050405020304" pitchFamily="18" charset="0"/>
              </a:rPr>
              <a:t>Fig. 9. </a:t>
            </a:r>
            <a:r>
              <a:rPr lang="en-US" altLang="ko-KR" sz="1050" dirty="0">
                <a:latin typeface="Times New Roman" panose="02020603050405020304" pitchFamily="18" charset="0"/>
                <a:cs typeface="Times New Roman" panose="02020603050405020304" pitchFamily="18" charset="0"/>
              </a:rPr>
              <a:t>Liquid fraction of PCM at different times</a:t>
            </a:r>
            <a:endParaRPr lang="ko-KR" altLang="en-US" sz="1050" dirty="0">
              <a:latin typeface="Times New Roman" panose="02020603050405020304" pitchFamily="18" charset="0"/>
              <a:cs typeface="Times New Roman" panose="02020603050405020304" pitchFamily="18" charset="0"/>
            </a:endParaRPr>
          </a:p>
        </p:txBody>
      </p:sp>
      <p:sp>
        <p:nvSpPr>
          <p:cNvPr id="8" name="직사각형 7">
            <a:extLst>
              <a:ext uri="{FF2B5EF4-FFF2-40B4-BE49-F238E27FC236}">
                <a16:creationId xmlns:a16="http://schemas.microsoft.com/office/drawing/2014/main" id="{A6BE4638-5F61-41CF-8F31-A867DB402CF6}"/>
              </a:ext>
            </a:extLst>
          </p:cNvPr>
          <p:cNvSpPr/>
          <p:nvPr/>
        </p:nvSpPr>
        <p:spPr>
          <a:xfrm>
            <a:off x="0" y="6604084"/>
            <a:ext cx="2363147" cy="253916"/>
          </a:xfrm>
          <a:prstGeom prst="rect">
            <a:avLst/>
          </a:prstGeom>
        </p:spPr>
        <p:txBody>
          <a:bodyPr wrap="none">
            <a:spAutoFit/>
          </a:bodyPr>
          <a:lstStyle/>
          <a:p>
            <a:r>
              <a:rPr lang="en-US" altLang="ko-KR" sz="1050" b="1" dirty="0">
                <a:latin typeface="Times New Roman" panose="02020603050405020304" pitchFamily="18" charset="0"/>
                <a:cs typeface="Times New Roman" panose="02020603050405020304" pitchFamily="18" charset="0"/>
              </a:rPr>
              <a:t>Heat Transfer and Reactive Flow Lab</a:t>
            </a:r>
            <a:endParaRPr lang="ko-KR" altLang="en-US" sz="105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698398" y="706373"/>
            <a:ext cx="8630285" cy="566822"/>
          </a:xfrm>
          <a:prstGeom prst="rect">
            <a:avLst/>
          </a:prstGeom>
        </p:spPr>
        <p:txBody>
          <a:bodyPr vert="horz" wrap="square" lIns="0" tIns="12700" rIns="0" bIns="0" rtlCol="0">
            <a:spAutoFit/>
          </a:bodyPr>
          <a:lstStyle/>
          <a:p>
            <a:pPr marL="12700">
              <a:lnSpc>
                <a:spcPct val="100000"/>
              </a:lnSpc>
              <a:spcBef>
                <a:spcPts val="100"/>
              </a:spcBef>
            </a:pPr>
            <a:r>
              <a:rPr lang="en-US" dirty="0">
                <a:latin typeface="Times New Roman" panose="02020603050405020304" pitchFamily="18" charset="0"/>
                <a:cs typeface="Times New Roman" panose="02020603050405020304" pitchFamily="18" charset="0"/>
              </a:rPr>
              <a:t>Liquid Fraction</a:t>
            </a:r>
            <a:endParaRPr spc="-5" dirty="0">
              <a:latin typeface="Times New Roman" panose="02020603050405020304" pitchFamily="18" charset="0"/>
              <a:cs typeface="Times New Roman" panose="02020603050405020304" pitchFamily="18" charset="0"/>
            </a:endParaRPr>
          </a:p>
        </p:txBody>
      </p:sp>
      <p:sp>
        <p:nvSpPr>
          <p:cNvPr id="9" name="직사각형 8">
            <a:extLst>
              <a:ext uri="{FF2B5EF4-FFF2-40B4-BE49-F238E27FC236}">
                <a16:creationId xmlns:a16="http://schemas.microsoft.com/office/drawing/2014/main" id="{A6CAD508-0CD1-4D96-B83E-543F3D4359A1}"/>
              </a:ext>
            </a:extLst>
          </p:cNvPr>
          <p:cNvSpPr/>
          <p:nvPr/>
        </p:nvSpPr>
        <p:spPr>
          <a:xfrm>
            <a:off x="609600" y="1600200"/>
            <a:ext cx="6096000" cy="3294300"/>
          </a:xfrm>
          <a:prstGeom prst="rect">
            <a:avLst/>
          </a:prstGeom>
        </p:spPr>
        <p:txBody>
          <a:bodyPr wrap="square">
            <a:spAutoFit/>
          </a:bodyPr>
          <a:lstStyle/>
          <a:p>
            <a:pPr marL="318770" indent="-306705">
              <a:lnSpc>
                <a:spcPct val="150000"/>
              </a:lnSpc>
              <a:spcBef>
                <a:spcPts val="95"/>
              </a:spcBef>
              <a:buClr>
                <a:srgbClr val="4471C4"/>
              </a:buClr>
              <a:buSzPct val="91071"/>
              <a:buFont typeface="Wingdings"/>
              <a:buChar char=""/>
              <a:tabLst>
                <a:tab pos="319405" algn="l"/>
              </a:tabLst>
            </a:pPr>
            <a:r>
              <a:rPr lang="en-US" altLang="ko-KR" sz="2000" spc="-20" dirty="0">
                <a:solidFill>
                  <a:srgbClr val="404040"/>
                </a:solidFill>
                <a:latin typeface="Times New Roman" panose="02020603050405020304" pitchFamily="18" charset="0"/>
                <a:cs typeface="Times New Roman" panose="02020603050405020304" pitchFamily="18" charset="0"/>
              </a:rPr>
              <a:t>A small amount of PCM at the top of the corner near the heated wall is melted at 1h, while the other PCM are solid</a:t>
            </a:r>
          </a:p>
          <a:p>
            <a:pPr marL="318770" indent="-306705">
              <a:lnSpc>
                <a:spcPct val="150000"/>
              </a:lnSpc>
              <a:spcBef>
                <a:spcPts val="95"/>
              </a:spcBef>
              <a:buClr>
                <a:srgbClr val="4471C4"/>
              </a:buClr>
              <a:buSzPct val="91071"/>
              <a:buFont typeface="Wingdings"/>
              <a:buChar char=""/>
              <a:tabLst>
                <a:tab pos="319405" algn="l"/>
              </a:tabLst>
            </a:pPr>
            <a:r>
              <a:rPr lang="en-US" altLang="ko-KR" sz="2000" spc="-20" dirty="0">
                <a:solidFill>
                  <a:srgbClr val="404040"/>
                </a:solidFill>
                <a:latin typeface="Times New Roman" panose="02020603050405020304" pitchFamily="18" charset="0"/>
                <a:cs typeface="Times New Roman" panose="02020603050405020304" pitchFamily="18" charset="0"/>
              </a:rPr>
              <a:t>Vortexes are formed in melted PCM by buoyancy forces, and the natural convection increases the amount  of liquid PCM</a:t>
            </a:r>
          </a:p>
          <a:p>
            <a:pPr marL="12065">
              <a:lnSpc>
                <a:spcPct val="150000"/>
              </a:lnSpc>
              <a:spcBef>
                <a:spcPts val="95"/>
              </a:spcBef>
              <a:buClr>
                <a:srgbClr val="4471C4"/>
              </a:buClr>
              <a:buSzPct val="91071"/>
              <a:tabLst>
                <a:tab pos="319405" algn="l"/>
              </a:tabLst>
            </a:pPr>
            <a:endParaRPr lang="en-US" altLang="ko-KR" sz="2000" spc="-20" dirty="0">
              <a:solidFill>
                <a:srgbClr val="404040"/>
              </a:solidFill>
              <a:latin typeface="Times New Roman" panose="02020603050405020304" pitchFamily="18" charset="0"/>
              <a:cs typeface="Times New Roman" panose="02020603050405020304" pitchFamily="18" charset="0"/>
            </a:endParaRPr>
          </a:p>
        </p:txBody>
      </p:sp>
      <p:sp>
        <p:nvSpPr>
          <p:cNvPr id="10" name="직사각형 9">
            <a:extLst>
              <a:ext uri="{FF2B5EF4-FFF2-40B4-BE49-F238E27FC236}">
                <a16:creationId xmlns:a16="http://schemas.microsoft.com/office/drawing/2014/main" id="{6C583CF5-23BD-4B27-AC30-63FD4093B799}"/>
              </a:ext>
            </a:extLst>
          </p:cNvPr>
          <p:cNvSpPr/>
          <p:nvPr/>
        </p:nvSpPr>
        <p:spPr>
          <a:xfrm>
            <a:off x="0" y="6604084"/>
            <a:ext cx="2363147" cy="253916"/>
          </a:xfrm>
          <a:prstGeom prst="rect">
            <a:avLst/>
          </a:prstGeom>
        </p:spPr>
        <p:txBody>
          <a:bodyPr wrap="none">
            <a:spAutoFit/>
          </a:bodyPr>
          <a:lstStyle/>
          <a:p>
            <a:r>
              <a:rPr lang="en-US" altLang="ko-KR" sz="1050" b="1" dirty="0">
                <a:latin typeface="Times New Roman" panose="02020603050405020304" pitchFamily="18" charset="0"/>
                <a:cs typeface="Times New Roman" panose="02020603050405020304" pitchFamily="18" charset="0"/>
              </a:rPr>
              <a:t>Heat Transfer and Reactive Flow Lab</a:t>
            </a:r>
            <a:endParaRPr lang="ko-KR" altLang="en-US" sz="1050" dirty="0">
              <a:latin typeface="Times New Roman" panose="02020603050405020304" pitchFamily="18" charset="0"/>
              <a:cs typeface="Times New Roman" panose="02020603050405020304" pitchFamily="18" charset="0"/>
            </a:endParaRPr>
          </a:p>
        </p:txBody>
      </p:sp>
      <p:pic>
        <p:nvPicPr>
          <p:cNvPr id="11" name="그림 10">
            <a:extLst>
              <a:ext uri="{FF2B5EF4-FFF2-40B4-BE49-F238E27FC236}">
                <a16:creationId xmlns:a16="http://schemas.microsoft.com/office/drawing/2014/main" id="{15125612-7CC8-495C-B696-CC31CD281817}"/>
              </a:ext>
            </a:extLst>
          </p:cNvPr>
          <p:cNvPicPr>
            <a:picLocks noChangeAspect="1"/>
          </p:cNvPicPr>
          <p:nvPr/>
        </p:nvPicPr>
        <p:blipFill>
          <a:blip r:embed="rId2"/>
          <a:stretch>
            <a:fillRect/>
          </a:stretch>
        </p:blipFill>
        <p:spPr>
          <a:xfrm>
            <a:off x="7162800" y="1447800"/>
            <a:ext cx="4940460" cy="1778409"/>
          </a:xfrm>
          <a:prstGeom prst="rect">
            <a:avLst/>
          </a:prstGeom>
        </p:spPr>
      </p:pic>
      <p:sp>
        <p:nvSpPr>
          <p:cNvPr id="12" name="직사각형 11">
            <a:extLst>
              <a:ext uri="{FF2B5EF4-FFF2-40B4-BE49-F238E27FC236}">
                <a16:creationId xmlns:a16="http://schemas.microsoft.com/office/drawing/2014/main" id="{B445734D-91F8-4818-B16A-8A874EF0E358}"/>
              </a:ext>
            </a:extLst>
          </p:cNvPr>
          <p:cNvSpPr/>
          <p:nvPr/>
        </p:nvSpPr>
        <p:spPr>
          <a:xfrm>
            <a:off x="8305800" y="3504834"/>
            <a:ext cx="3276600" cy="253916"/>
          </a:xfrm>
          <a:prstGeom prst="rect">
            <a:avLst/>
          </a:prstGeom>
        </p:spPr>
        <p:txBody>
          <a:bodyPr wrap="square">
            <a:spAutoFit/>
          </a:bodyPr>
          <a:lstStyle/>
          <a:p>
            <a:r>
              <a:rPr lang="en-US" altLang="ko-KR" sz="1050" b="1" dirty="0">
                <a:latin typeface="Times New Roman" panose="02020603050405020304" pitchFamily="18" charset="0"/>
                <a:cs typeface="Times New Roman" panose="02020603050405020304" pitchFamily="18" charset="0"/>
              </a:rPr>
              <a:t>Fig. 9. </a:t>
            </a:r>
            <a:r>
              <a:rPr lang="en-US" altLang="ko-KR" sz="1050" dirty="0">
                <a:latin typeface="Times New Roman" panose="02020603050405020304" pitchFamily="18" charset="0"/>
                <a:cs typeface="Times New Roman" panose="02020603050405020304" pitchFamily="18" charset="0"/>
              </a:rPr>
              <a:t>Liquid fraction of PCM at different times</a:t>
            </a:r>
            <a:endParaRPr lang="ko-KR" altLang="en-US" sz="105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074499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3">
            <a:extLst>
              <a:ext uri="{FF2B5EF4-FFF2-40B4-BE49-F238E27FC236}">
                <a16:creationId xmlns:a16="http://schemas.microsoft.com/office/drawing/2014/main" id="{FDC8C8DD-F506-4114-95CD-D02E677B18E1}"/>
              </a:ext>
            </a:extLst>
          </p:cNvPr>
          <p:cNvSpPr txBox="1">
            <a:spLocks/>
          </p:cNvSpPr>
          <p:nvPr/>
        </p:nvSpPr>
        <p:spPr>
          <a:xfrm>
            <a:off x="685800" y="685800"/>
            <a:ext cx="8630285" cy="566822"/>
          </a:xfrm>
          <a:prstGeom prst="rect">
            <a:avLst/>
          </a:prstGeom>
        </p:spPr>
        <p:txBody>
          <a:bodyPr vert="horz" wrap="square" lIns="0" tIns="12700" rIns="0" bIns="0" rtlCol="0">
            <a:spAutoFit/>
          </a:bodyPr>
          <a:lstStyle>
            <a:lvl1pPr>
              <a:defRPr sz="3600" b="1" i="0">
                <a:solidFill>
                  <a:srgbClr val="232323"/>
                </a:solidFill>
                <a:latin typeface="Malgun Gothic"/>
                <a:ea typeface="+mj-ea"/>
                <a:cs typeface="Malgun Gothic"/>
              </a:defRPr>
            </a:lvl1pPr>
          </a:lstStyle>
          <a:p>
            <a:pPr marL="12700" latinLnBrk="0">
              <a:spcBef>
                <a:spcPts val="100"/>
              </a:spcBef>
            </a:pPr>
            <a:r>
              <a:rPr lang="en-US" kern="0" dirty="0">
                <a:latin typeface="Times New Roman" panose="02020603050405020304" pitchFamily="18" charset="0"/>
                <a:cs typeface="Times New Roman" panose="02020603050405020304" pitchFamily="18" charset="0"/>
              </a:rPr>
              <a:t>Temperature Distribution</a:t>
            </a:r>
            <a:endParaRPr lang="en-US" kern="0" spc="-5" dirty="0">
              <a:latin typeface="Times New Roman" panose="02020603050405020304" pitchFamily="18" charset="0"/>
              <a:cs typeface="Times New Roman" panose="02020603050405020304" pitchFamily="18" charset="0"/>
            </a:endParaRPr>
          </a:p>
        </p:txBody>
      </p:sp>
      <p:pic>
        <p:nvPicPr>
          <p:cNvPr id="2" name="그림 1">
            <a:extLst>
              <a:ext uri="{FF2B5EF4-FFF2-40B4-BE49-F238E27FC236}">
                <a16:creationId xmlns:a16="http://schemas.microsoft.com/office/drawing/2014/main" id="{0DB8C105-F2A6-4D7A-A69C-F413F1F1D1FB}"/>
              </a:ext>
            </a:extLst>
          </p:cNvPr>
          <p:cNvPicPr>
            <a:picLocks noChangeAspect="1"/>
          </p:cNvPicPr>
          <p:nvPr/>
        </p:nvPicPr>
        <p:blipFill>
          <a:blip r:embed="rId2"/>
          <a:stretch>
            <a:fillRect/>
          </a:stretch>
        </p:blipFill>
        <p:spPr>
          <a:xfrm>
            <a:off x="1684960" y="1752600"/>
            <a:ext cx="8822080" cy="3546539"/>
          </a:xfrm>
          <a:prstGeom prst="rect">
            <a:avLst/>
          </a:prstGeom>
        </p:spPr>
      </p:pic>
      <p:sp>
        <p:nvSpPr>
          <p:cNvPr id="3" name="직사각형 2">
            <a:extLst>
              <a:ext uri="{FF2B5EF4-FFF2-40B4-BE49-F238E27FC236}">
                <a16:creationId xmlns:a16="http://schemas.microsoft.com/office/drawing/2014/main" id="{7D0A29A6-685D-4E90-8962-A6B4540ABC45}"/>
              </a:ext>
            </a:extLst>
          </p:cNvPr>
          <p:cNvSpPr/>
          <p:nvPr/>
        </p:nvSpPr>
        <p:spPr>
          <a:xfrm>
            <a:off x="4343400" y="5918284"/>
            <a:ext cx="3038011" cy="253916"/>
          </a:xfrm>
          <a:prstGeom prst="rect">
            <a:avLst/>
          </a:prstGeom>
        </p:spPr>
        <p:txBody>
          <a:bodyPr wrap="none">
            <a:spAutoFit/>
          </a:bodyPr>
          <a:lstStyle/>
          <a:p>
            <a:r>
              <a:rPr lang="en-US" altLang="ko-KR" sz="1050" b="1" dirty="0">
                <a:latin typeface="Times New Roman" panose="02020603050405020304" pitchFamily="18" charset="0"/>
                <a:cs typeface="Times New Roman" panose="02020603050405020304" pitchFamily="18" charset="0"/>
              </a:rPr>
              <a:t>Fig. 10. </a:t>
            </a:r>
            <a:r>
              <a:rPr lang="en-US" altLang="ko-KR" sz="1050" dirty="0">
                <a:latin typeface="Times New Roman" panose="02020603050405020304" pitchFamily="18" charset="0"/>
                <a:cs typeface="Times New Roman" panose="02020603050405020304" pitchFamily="18" charset="0"/>
              </a:rPr>
              <a:t>Temperature distribution at different times. </a:t>
            </a:r>
            <a:endParaRPr lang="ko-KR" altLang="en-US" sz="1050" dirty="0">
              <a:latin typeface="Times New Roman" panose="02020603050405020304" pitchFamily="18" charset="0"/>
              <a:cs typeface="Times New Roman" panose="02020603050405020304" pitchFamily="18" charset="0"/>
            </a:endParaRPr>
          </a:p>
        </p:txBody>
      </p:sp>
      <p:sp>
        <p:nvSpPr>
          <p:cNvPr id="6" name="직사각형 5">
            <a:extLst>
              <a:ext uri="{FF2B5EF4-FFF2-40B4-BE49-F238E27FC236}">
                <a16:creationId xmlns:a16="http://schemas.microsoft.com/office/drawing/2014/main" id="{574C0658-CAB4-4380-80D7-59540AC044F0}"/>
              </a:ext>
            </a:extLst>
          </p:cNvPr>
          <p:cNvSpPr/>
          <p:nvPr/>
        </p:nvSpPr>
        <p:spPr>
          <a:xfrm>
            <a:off x="0" y="6604084"/>
            <a:ext cx="2363147" cy="253916"/>
          </a:xfrm>
          <a:prstGeom prst="rect">
            <a:avLst/>
          </a:prstGeom>
        </p:spPr>
        <p:txBody>
          <a:bodyPr wrap="none">
            <a:spAutoFit/>
          </a:bodyPr>
          <a:lstStyle/>
          <a:p>
            <a:r>
              <a:rPr lang="en-US" altLang="ko-KR" sz="1050" b="1" dirty="0">
                <a:latin typeface="Times New Roman" panose="02020603050405020304" pitchFamily="18" charset="0"/>
                <a:cs typeface="Times New Roman" panose="02020603050405020304" pitchFamily="18" charset="0"/>
              </a:rPr>
              <a:t>Heat Transfer and Reactive Flow Lab</a:t>
            </a:r>
            <a:endParaRPr lang="ko-KR" altLang="en-US" sz="105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116998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3">
            <a:extLst>
              <a:ext uri="{FF2B5EF4-FFF2-40B4-BE49-F238E27FC236}">
                <a16:creationId xmlns:a16="http://schemas.microsoft.com/office/drawing/2014/main" id="{FDC8C8DD-F506-4114-95CD-D02E677B18E1}"/>
              </a:ext>
            </a:extLst>
          </p:cNvPr>
          <p:cNvSpPr txBox="1">
            <a:spLocks/>
          </p:cNvSpPr>
          <p:nvPr/>
        </p:nvSpPr>
        <p:spPr>
          <a:xfrm>
            <a:off x="685800" y="685800"/>
            <a:ext cx="8630285" cy="566822"/>
          </a:xfrm>
          <a:prstGeom prst="rect">
            <a:avLst/>
          </a:prstGeom>
        </p:spPr>
        <p:txBody>
          <a:bodyPr vert="horz" wrap="square" lIns="0" tIns="12700" rIns="0" bIns="0" rtlCol="0">
            <a:spAutoFit/>
          </a:bodyPr>
          <a:lstStyle>
            <a:lvl1pPr>
              <a:defRPr sz="3600" b="1" i="0">
                <a:solidFill>
                  <a:srgbClr val="232323"/>
                </a:solidFill>
                <a:latin typeface="Malgun Gothic"/>
                <a:ea typeface="+mj-ea"/>
                <a:cs typeface="Malgun Gothic"/>
              </a:defRPr>
            </a:lvl1pPr>
          </a:lstStyle>
          <a:p>
            <a:pPr marL="12700" latinLnBrk="0">
              <a:spcBef>
                <a:spcPts val="100"/>
              </a:spcBef>
            </a:pPr>
            <a:r>
              <a:rPr lang="en-US" kern="0" dirty="0">
                <a:latin typeface="Times New Roman" panose="02020603050405020304" pitchFamily="18" charset="0"/>
                <a:cs typeface="Times New Roman" panose="02020603050405020304" pitchFamily="18" charset="0"/>
              </a:rPr>
              <a:t>Temperature Distribution</a:t>
            </a:r>
            <a:endParaRPr lang="en-US" kern="0" spc="-5" dirty="0">
              <a:latin typeface="Times New Roman" panose="02020603050405020304" pitchFamily="18" charset="0"/>
              <a:cs typeface="Times New Roman" panose="02020603050405020304" pitchFamily="18" charset="0"/>
            </a:endParaRPr>
          </a:p>
        </p:txBody>
      </p:sp>
      <p:sp>
        <p:nvSpPr>
          <p:cNvPr id="6" name="직사각형 5">
            <a:extLst>
              <a:ext uri="{FF2B5EF4-FFF2-40B4-BE49-F238E27FC236}">
                <a16:creationId xmlns:a16="http://schemas.microsoft.com/office/drawing/2014/main" id="{B0EDFD12-3967-4FEB-B1D9-EC9F963A948A}"/>
              </a:ext>
            </a:extLst>
          </p:cNvPr>
          <p:cNvSpPr/>
          <p:nvPr/>
        </p:nvSpPr>
        <p:spPr>
          <a:xfrm>
            <a:off x="609600" y="1447800"/>
            <a:ext cx="6096000" cy="5140959"/>
          </a:xfrm>
          <a:prstGeom prst="rect">
            <a:avLst/>
          </a:prstGeom>
        </p:spPr>
        <p:txBody>
          <a:bodyPr wrap="square">
            <a:spAutoFit/>
          </a:bodyPr>
          <a:lstStyle/>
          <a:p>
            <a:pPr marL="318770" indent="-306705" algn="just">
              <a:lnSpc>
                <a:spcPct val="150000"/>
              </a:lnSpc>
              <a:spcBef>
                <a:spcPts val="95"/>
              </a:spcBef>
              <a:buClr>
                <a:srgbClr val="4471C4"/>
              </a:buClr>
              <a:buSzPct val="91071"/>
              <a:buFont typeface="Wingdings"/>
              <a:buChar char=""/>
              <a:tabLst>
                <a:tab pos="319405" algn="l"/>
              </a:tabLst>
            </a:pPr>
            <a:r>
              <a:rPr lang="en-US" altLang="ko-KR" sz="2000" spc="-20" dirty="0">
                <a:solidFill>
                  <a:srgbClr val="404040"/>
                </a:solidFill>
                <a:latin typeface="Times New Roman" panose="02020603050405020304" pitchFamily="18" charset="0"/>
                <a:cs typeface="Times New Roman" panose="02020603050405020304" pitchFamily="18" charset="0"/>
              </a:rPr>
              <a:t>After 1 h the PCM temperature is lower than the melting point except for the container’s top, at this time the temperature distribution in solid PCM shows that heat is transferred by conduction from the right wall to the left wall increasing the temperature of solid PCM</a:t>
            </a:r>
          </a:p>
          <a:p>
            <a:pPr marL="318770" indent="-306705" algn="just">
              <a:lnSpc>
                <a:spcPct val="150000"/>
              </a:lnSpc>
              <a:spcBef>
                <a:spcPts val="95"/>
              </a:spcBef>
              <a:buClr>
                <a:srgbClr val="4471C4"/>
              </a:buClr>
              <a:buSzPct val="91071"/>
              <a:buFont typeface="Wingdings"/>
              <a:buChar char=""/>
              <a:tabLst>
                <a:tab pos="319405" algn="l"/>
              </a:tabLst>
            </a:pPr>
            <a:r>
              <a:rPr lang="en-US" altLang="ko-KR" sz="2000" spc="-20" dirty="0">
                <a:solidFill>
                  <a:srgbClr val="404040"/>
                </a:solidFill>
                <a:latin typeface="Times New Roman" panose="02020603050405020304" pitchFamily="18" charset="0"/>
                <a:cs typeface="Times New Roman" panose="02020603050405020304" pitchFamily="18" charset="0"/>
              </a:rPr>
              <a:t>The formation of vortex in upper corner of PCM rise the temperature of the molten PCM at the top of the container</a:t>
            </a:r>
          </a:p>
          <a:p>
            <a:pPr marL="318770" indent="-306705" algn="just">
              <a:lnSpc>
                <a:spcPct val="150000"/>
              </a:lnSpc>
              <a:spcBef>
                <a:spcPts val="95"/>
              </a:spcBef>
              <a:buClr>
                <a:srgbClr val="4471C4"/>
              </a:buClr>
              <a:buSzPct val="91071"/>
              <a:buFont typeface="Wingdings"/>
              <a:buChar char=""/>
              <a:tabLst>
                <a:tab pos="319405" algn="l"/>
              </a:tabLst>
            </a:pPr>
            <a:r>
              <a:rPr lang="en-US" altLang="ko-KR" sz="2000" spc="-20" dirty="0">
                <a:solidFill>
                  <a:srgbClr val="404040"/>
                </a:solidFill>
                <a:latin typeface="Times New Roman" panose="02020603050405020304" pitchFamily="18" charset="0"/>
                <a:cs typeface="Times New Roman" panose="02020603050405020304" pitchFamily="18" charset="0"/>
              </a:rPr>
              <a:t>The pattern of isotherms shows that in molten PCM , natural convection is the dominant heat transfer mechanism </a:t>
            </a:r>
          </a:p>
        </p:txBody>
      </p:sp>
      <p:sp>
        <p:nvSpPr>
          <p:cNvPr id="7" name="직사각형 6">
            <a:extLst>
              <a:ext uri="{FF2B5EF4-FFF2-40B4-BE49-F238E27FC236}">
                <a16:creationId xmlns:a16="http://schemas.microsoft.com/office/drawing/2014/main" id="{8C1CA413-EED7-4548-A59F-F63555CB762C}"/>
              </a:ext>
            </a:extLst>
          </p:cNvPr>
          <p:cNvSpPr/>
          <p:nvPr/>
        </p:nvSpPr>
        <p:spPr>
          <a:xfrm>
            <a:off x="0" y="6604084"/>
            <a:ext cx="2363147" cy="253916"/>
          </a:xfrm>
          <a:prstGeom prst="rect">
            <a:avLst/>
          </a:prstGeom>
        </p:spPr>
        <p:txBody>
          <a:bodyPr wrap="none">
            <a:spAutoFit/>
          </a:bodyPr>
          <a:lstStyle/>
          <a:p>
            <a:r>
              <a:rPr lang="en-US" altLang="ko-KR" sz="1050" b="1" dirty="0">
                <a:latin typeface="Times New Roman" panose="02020603050405020304" pitchFamily="18" charset="0"/>
                <a:cs typeface="Times New Roman" panose="02020603050405020304" pitchFamily="18" charset="0"/>
              </a:rPr>
              <a:t>Heat Transfer and Reactive Flow Lab</a:t>
            </a:r>
            <a:endParaRPr lang="ko-KR" altLang="en-US" sz="1050" dirty="0">
              <a:latin typeface="Times New Roman" panose="02020603050405020304" pitchFamily="18" charset="0"/>
              <a:cs typeface="Times New Roman" panose="02020603050405020304" pitchFamily="18" charset="0"/>
            </a:endParaRPr>
          </a:p>
        </p:txBody>
      </p:sp>
      <p:pic>
        <p:nvPicPr>
          <p:cNvPr id="8" name="그림 7">
            <a:extLst>
              <a:ext uri="{FF2B5EF4-FFF2-40B4-BE49-F238E27FC236}">
                <a16:creationId xmlns:a16="http://schemas.microsoft.com/office/drawing/2014/main" id="{3883616B-1D26-494D-AAE0-77DFB3FB194C}"/>
              </a:ext>
            </a:extLst>
          </p:cNvPr>
          <p:cNvPicPr>
            <a:picLocks noChangeAspect="1"/>
          </p:cNvPicPr>
          <p:nvPr/>
        </p:nvPicPr>
        <p:blipFill>
          <a:blip r:embed="rId2"/>
          <a:stretch>
            <a:fillRect/>
          </a:stretch>
        </p:blipFill>
        <p:spPr>
          <a:xfrm>
            <a:off x="7374294" y="1225728"/>
            <a:ext cx="4343386" cy="1746072"/>
          </a:xfrm>
          <a:prstGeom prst="rect">
            <a:avLst/>
          </a:prstGeom>
        </p:spPr>
      </p:pic>
      <p:sp>
        <p:nvSpPr>
          <p:cNvPr id="9" name="직사각형 8">
            <a:extLst>
              <a:ext uri="{FF2B5EF4-FFF2-40B4-BE49-F238E27FC236}">
                <a16:creationId xmlns:a16="http://schemas.microsoft.com/office/drawing/2014/main" id="{78B1A184-C3BC-4EB8-825E-AF5E7DFDCF94}"/>
              </a:ext>
            </a:extLst>
          </p:cNvPr>
          <p:cNvSpPr/>
          <p:nvPr/>
        </p:nvSpPr>
        <p:spPr>
          <a:xfrm>
            <a:off x="8568233" y="3302042"/>
            <a:ext cx="3149447" cy="253916"/>
          </a:xfrm>
          <a:prstGeom prst="rect">
            <a:avLst/>
          </a:prstGeom>
        </p:spPr>
        <p:txBody>
          <a:bodyPr wrap="square">
            <a:spAutoFit/>
          </a:bodyPr>
          <a:lstStyle/>
          <a:p>
            <a:r>
              <a:rPr lang="en-US" altLang="ko-KR" sz="1050" b="1" dirty="0">
                <a:latin typeface="Times New Roman" panose="02020603050405020304" pitchFamily="18" charset="0"/>
                <a:cs typeface="Times New Roman" panose="02020603050405020304" pitchFamily="18" charset="0"/>
              </a:rPr>
              <a:t>Fig. 10. </a:t>
            </a:r>
            <a:r>
              <a:rPr lang="en-US" altLang="ko-KR" sz="1050" dirty="0">
                <a:latin typeface="Times New Roman" panose="02020603050405020304" pitchFamily="18" charset="0"/>
                <a:cs typeface="Times New Roman" panose="02020603050405020304" pitchFamily="18" charset="0"/>
              </a:rPr>
              <a:t>Temperature distribution at different times. </a:t>
            </a:r>
            <a:endParaRPr lang="ko-KR" altLang="en-US" sz="105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177669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3">
            <a:extLst>
              <a:ext uri="{FF2B5EF4-FFF2-40B4-BE49-F238E27FC236}">
                <a16:creationId xmlns:a16="http://schemas.microsoft.com/office/drawing/2014/main" id="{FDC8C8DD-F506-4114-95CD-D02E677B18E1}"/>
              </a:ext>
            </a:extLst>
          </p:cNvPr>
          <p:cNvSpPr txBox="1">
            <a:spLocks/>
          </p:cNvSpPr>
          <p:nvPr/>
        </p:nvSpPr>
        <p:spPr>
          <a:xfrm>
            <a:off x="685800" y="685800"/>
            <a:ext cx="8630285" cy="566822"/>
          </a:xfrm>
          <a:prstGeom prst="rect">
            <a:avLst/>
          </a:prstGeom>
        </p:spPr>
        <p:txBody>
          <a:bodyPr vert="horz" wrap="square" lIns="0" tIns="12700" rIns="0" bIns="0" rtlCol="0">
            <a:spAutoFit/>
          </a:bodyPr>
          <a:lstStyle>
            <a:lvl1pPr>
              <a:defRPr sz="3600" b="1" i="0">
                <a:solidFill>
                  <a:srgbClr val="232323"/>
                </a:solidFill>
                <a:latin typeface="Malgun Gothic"/>
                <a:ea typeface="+mj-ea"/>
                <a:cs typeface="Malgun Gothic"/>
              </a:defRPr>
            </a:lvl1pPr>
          </a:lstStyle>
          <a:p>
            <a:pPr marL="12700" latinLnBrk="0">
              <a:spcBef>
                <a:spcPts val="100"/>
              </a:spcBef>
            </a:pPr>
            <a:r>
              <a:rPr lang="en-US" kern="0" spc="-5" dirty="0">
                <a:latin typeface="Times New Roman" panose="02020603050405020304" pitchFamily="18" charset="0"/>
                <a:cs typeface="Times New Roman" panose="02020603050405020304" pitchFamily="18" charset="0"/>
              </a:rPr>
              <a:t>Conclusion</a:t>
            </a:r>
          </a:p>
        </p:txBody>
      </p:sp>
      <p:sp>
        <p:nvSpPr>
          <p:cNvPr id="8" name="직사각형 7">
            <a:extLst>
              <a:ext uri="{FF2B5EF4-FFF2-40B4-BE49-F238E27FC236}">
                <a16:creationId xmlns:a16="http://schemas.microsoft.com/office/drawing/2014/main" id="{C3843485-DC42-4E10-9B53-970878A9E40C}"/>
              </a:ext>
            </a:extLst>
          </p:cNvPr>
          <p:cNvSpPr/>
          <p:nvPr/>
        </p:nvSpPr>
        <p:spPr>
          <a:xfrm>
            <a:off x="609600" y="1371600"/>
            <a:ext cx="11430000" cy="4704942"/>
          </a:xfrm>
          <a:prstGeom prst="rect">
            <a:avLst/>
          </a:prstGeom>
        </p:spPr>
        <p:txBody>
          <a:bodyPr wrap="square">
            <a:spAutoFit/>
          </a:bodyPr>
          <a:lstStyle/>
          <a:p>
            <a:pPr marL="318770" indent="-306705">
              <a:lnSpc>
                <a:spcPct val="150000"/>
              </a:lnSpc>
              <a:spcBef>
                <a:spcPts val="95"/>
              </a:spcBef>
              <a:buClr>
                <a:srgbClr val="4471C4"/>
              </a:buClr>
              <a:buSzPct val="91071"/>
              <a:buFont typeface="Wingdings"/>
              <a:buChar char=""/>
              <a:tabLst>
                <a:tab pos="319405" algn="l"/>
              </a:tabLst>
            </a:pPr>
            <a:r>
              <a:rPr lang="en-US" altLang="ko-KR" sz="2000" spc="-20" dirty="0">
                <a:solidFill>
                  <a:srgbClr val="404040"/>
                </a:solidFill>
                <a:latin typeface="Times New Roman" panose="02020603050405020304" pitchFamily="18" charset="0"/>
                <a:cs typeface="Times New Roman" panose="02020603050405020304" pitchFamily="18" charset="0"/>
              </a:rPr>
              <a:t> </a:t>
            </a:r>
            <a:r>
              <a:rPr lang="en-US" altLang="ko-KR" sz="2000" dirty="0">
                <a:latin typeface="Times New Roman" panose="02020603050405020304" pitchFamily="18" charset="0"/>
                <a:cs typeface="Times New Roman" panose="02020603050405020304" pitchFamily="18" charset="0"/>
              </a:rPr>
              <a:t>As long as the phase change material is solid, its temperature changes rapidly due to conduction heat transfer.</a:t>
            </a:r>
          </a:p>
          <a:p>
            <a:pPr marL="318770" indent="-306705">
              <a:lnSpc>
                <a:spcPct val="150000"/>
              </a:lnSpc>
              <a:spcBef>
                <a:spcPts val="95"/>
              </a:spcBef>
              <a:buClr>
                <a:srgbClr val="4471C4"/>
              </a:buClr>
              <a:buSzPct val="91071"/>
              <a:buFont typeface="Wingdings"/>
              <a:buChar char=""/>
              <a:tabLst>
                <a:tab pos="319405" algn="l"/>
              </a:tabLst>
            </a:pPr>
            <a:r>
              <a:rPr lang="en-US" altLang="ko-KR" sz="2000" dirty="0">
                <a:latin typeface="Times New Roman" panose="02020603050405020304" pitchFamily="18" charset="0"/>
                <a:cs typeface="Times New Roman" panose="02020603050405020304" pitchFamily="18" charset="0"/>
              </a:rPr>
              <a:t>As the temperature of the PCM reaches the melting point, its temperature remains almost constant over a relatively long time.</a:t>
            </a:r>
          </a:p>
          <a:p>
            <a:pPr marL="318770" indent="-306705">
              <a:lnSpc>
                <a:spcPct val="150000"/>
              </a:lnSpc>
              <a:spcBef>
                <a:spcPts val="95"/>
              </a:spcBef>
              <a:buClr>
                <a:srgbClr val="4471C4"/>
              </a:buClr>
              <a:buSzPct val="91071"/>
              <a:buFont typeface="Wingdings"/>
              <a:buChar char=""/>
              <a:tabLst>
                <a:tab pos="319405" algn="l"/>
              </a:tabLst>
            </a:pPr>
            <a:r>
              <a:rPr lang="en-US" altLang="ko-KR" sz="2000" dirty="0">
                <a:latin typeface="Times New Roman" panose="02020603050405020304" pitchFamily="18" charset="0"/>
                <a:cs typeface="Times New Roman" panose="02020603050405020304" pitchFamily="18" charset="0"/>
              </a:rPr>
              <a:t>As soon as the melting process is completed at a given point, the temperature at that point rises at a considerable rate</a:t>
            </a:r>
          </a:p>
          <a:p>
            <a:pPr marL="318770" indent="-306705">
              <a:lnSpc>
                <a:spcPct val="150000"/>
              </a:lnSpc>
              <a:spcBef>
                <a:spcPts val="95"/>
              </a:spcBef>
              <a:buClr>
                <a:srgbClr val="4471C4"/>
              </a:buClr>
              <a:buSzPct val="91071"/>
              <a:buFont typeface="Wingdings"/>
              <a:buChar char=""/>
              <a:tabLst>
                <a:tab pos="319405" algn="l"/>
              </a:tabLst>
            </a:pPr>
            <a:r>
              <a:rPr lang="en-US" altLang="ko-KR" sz="2000" dirty="0">
                <a:latin typeface="Times New Roman" panose="02020603050405020304" pitchFamily="18" charset="0"/>
                <a:cs typeface="Times New Roman" panose="02020603050405020304" pitchFamily="18" charset="0"/>
              </a:rPr>
              <a:t>After melting a sufficient amount of the PCM, a circulating cell is formed in the molten material. The circulation of this cell slows down the temperature increase of the melt. </a:t>
            </a:r>
          </a:p>
          <a:p>
            <a:pPr marL="318770" indent="-306705">
              <a:lnSpc>
                <a:spcPct val="150000"/>
              </a:lnSpc>
              <a:spcBef>
                <a:spcPts val="95"/>
              </a:spcBef>
              <a:buClr>
                <a:srgbClr val="4471C4"/>
              </a:buClr>
              <a:buSzPct val="91071"/>
              <a:buFont typeface="Wingdings"/>
              <a:buChar char=""/>
              <a:tabLst>
                <a:tab pos="319405" algn="l"/>
              </a:tabLst>
            </a:pPr>
            <a:r>
              <a:rPr lang="en-US" altLang="ko-KR" sz="2000" dirty="0">
                <a:latin typeface="Times New Roman" panose="02020603050405020304" pitchFamily="18" charset="0"/>
                <a:cs typeface="Times New Roman" panose="02020603050405020304" pitchFamily="18" charset="0"/>
              </a:rPr>
              <a:t>When the phase change material is melted at points close to the panel, the PCM temperature at distances farther from the PV panel is almost constant, although the material at these points is still in the solid phase</a:t>
            </a:r>
            <a:endParaRPr lang="en-US" altLang="ko-KR" sz="2000" spc="-20" dirty="0">
              <a:solidFill>
                <a:srgbClr val="404040"/>
              </a:solidFill>
              <a:latin typeface="Times New Roman" panose="02020603050405020304" pitchFamily="18" charset="0"/>
              <a:cs typeface="Times New Roman" panose="02020603050405020304" pitchFamily="18" charset="0"/>
            </a:endParaRPr>
          </a:p>
        </p:txBody>
      </p:sp>
      <p:sp>
        <p:nvSpPr>
          <p:cNvPr id="9" name="직사각형 8">
            <a:extLst>
              <a:ext uri="{FF2B5EF4-FFF2-40B4-BE49-F238E27FC236}">
                <a16:creationId xmlns:a16="http://schemas.microsoft.com/office/drawing/2014/main" id="{FFC9D0BE-FFE6-4F80-B5D4-68C51C221E41}"/>
              </a:ext>
            </a:extLst>
          </p:cNvPr>
          <p:cNvSpPr/>
          <p:nvPr/>
        </p:nvSpPr>
        <p:spPr>
          <a:xfrm>
            <a:off x="0" y="6604084"/>
            <a:ext cx="2363147" cy="253916"/>
          </a:xfrm>
          <a:prstGeom prst="rect">
            <a:avLst/>
          </a:prstGeom>
        </p:spPr>
        <p:txBody>
          <a:bodyPr wrap="none">
            <a:spAutoFit/>
          </a:bodyPr>
          <a:lstStyle/>
          <a:p>
            <a:r>
              <a:rPr lang="en-US" altLang="ko-KR" sz="1050" b="1" dirty="0">
                <a:latin typeface="Times New Roman" panose="02020603050405020304" pitchFamily="18" charset="0"/>
                <a:cs typeface="Times New Roman" panose="02020603050405020304" pitchFamily="18" charset="0"/>
              </a:rPr>
              <a:t>Heat Transfer and Reactive Flow Lab</a:t>
            </a:r>
            <a:endParaRPr lang="ko-KR" altLang="en-US" sz="105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867977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4673600" y="0"/>
            <a:ext cx="7518400" cy="6858000"/>
            <a:chOff x="4674108" y="0"/>
            <a:chExt cx="7518400" cy="6858000"/>
          </a:xfrm>
        </p:grpSpPr>
        <p:sp>
          <p:nvSpPr>
            <p:cNvPr id="3" name="object 3"/>
            <p:cNvSpPr/>
            <p:nvPr/>
          </p:nvSpPr>
          <p:spPr>
            <a:xfrm>
              <a:off x="5216652" y="0"/>
              <a:ext cx="6975475" cy="6858000"/>
            </a:xfrm>
            <a:custGeom>
              <a:avLst/>
              <a:gdLst/>
              <a:ahLst/>
              <a:cxnLst/>
              <a:rect l="l" t="t" r="r" b="b"/>
              <a:pathLst>
                <a:path w="6975475" h="6858000">
                  <a:moveTo>
                    <a:pt x="6975348" y="0"/>
                  </a:moveTo>
                  <a:lnTo>
                    <a:pt x="0" y="0"/>
                  </a:lnTo>
                  <a:lnTo>
                    <a:pt x="0" y="6858000"/>
                  </a:lnTo>
                  <a:lnTo>
                    <a:pt x="6975348" y="6858000"/>
                  </a:lnTo>
                  <a:lnTo>
                    <a:pt x="6975348" y="0"/>
                  </a:lnTo>
                  <a:close/>
                </a:path>
              </a:pathLst>
            </a:custGeom>
            <a:solidFill>
              <a:srgbClr val="44536A"/>
            </a:solidFill>
          </p:spPr>
          <p:txBody>
            <a:bodyPr wrap="square" lIns="0" tIns="0" rIns="0" bIns="0" rtlCol="0"/>
            <a:lstStyle/>
            <a:p>
              <a:endParaRPr dirty="0"/>
            </a:p>
          </p:txBody>
        </p:sp>
        <p:sp>
          <p:nvSpPr>
            <p:cNvPr id="4" name="object 4"/>
            <p:cNvSpPr/>
            <p:nvPr/>
          </p:nvSpPr>
          <p:spPr>
            <a:xfrm>
              <a:off x="4674108" y="603504"/>
              <a:ext cx="1015365" cy="381000"/>
            </a:xfrm>
            <a:custGeom>
              <a:avLst/>
              <a:gdLst/>
              <a:ahLst/>
              <a:cxnLst/>
              <a:rect l="l" t="t" r="r" b="b"/>
              <a:pathLst>
                <a:path w="1015364" h="381000">
                  <a:moveTo>
                    <a:pt x="1014984" y="0"/>
                  </a:moveTo>
                  <a:lnTo>
                    <a:pt x="0" y="0"/>
                  </a:lnTo>
                  <a:lnTo>
                    <a:pt x="0" y="381000"/>
                  </a:lnTo>
                  <a:lnTo>
                    <a:pt x="1014984" y="381000"/>
                  </a:lnTo>
                  <a:lnTo>
                    <a:pt x="1014984" y="0"/>
                  </a:lnTo>
                  <a:close/>
                </a:path>
              </a:pathLst>
            </a:custGeom>
            <a:solidFill>
              <a:srgbClr val="4471C4"/>
            </a:solidFill>
          </p:spPr>
          <p:txBody>
            <a:bodyPr wrap="square" lIns="0" tIns="0" rIns="0" bIns="0" rtlCol="0"/>
            <a:lstStyle/>
            <a:p>
              <a:endParaRPr/>
            </a:p>
          </p:txBody>
        </p:sp>
      </p:grpSp>
      <p:sp>
        <p:nvSpPr>
          <p:cNvPr id="5" name="object 5"/>
          <p:cNvSpPr txBox="1"/>
          <p:nvPr/>
        </p:nvSpPr>
        <p:spPr>
          <a:xfrm>
            <a:off x="11631294" y="6282334"/>
            <a:ext cx="408306" cy="360680"/>
          </a:xfrm>
          <a:prstGeom prst="rect">
            <a:avLst/>
          </a:prstGeom>
        </p:spPr>
        <p:txBody>
          <a:bodyPr vert="horz" wrap="square" lIns="0" tIns="12065" rIns="0" bIns="0" rtlCol="0">
            <a:spAutoFit/>
          </a:bodyPr>
          <a:lstStyle/>
          <a:p>
            <a:pPr marL="12700">
              <a:lnSpc>
                <a:spcPct val="100000"/>
              </a:lnSpc>
              <a:spcBef>
                <a:spcPts val="95"/>
              </a:spcBef>
            </a:pPr>
            <a:r>
              <a:rPr lang="en-US" altLang="ko-KR" sz="2200" spc="-535" dirty="0">
                <a:solidFill>
                  <a:srgbClr val="404040"/>
                </a:solidFill>
                <a:latin typeface="Georgia"/>
                <a:cs typeface="Georgia"/>
              </a:rPr>
              <a:t>19 </a:t>
            </a:r>
            <a:endParaRPr sz="2200" dirty="0">
              <a:latin typeface="Georgia"/>
              <a:cs typeface="Georgia"/>
            </a:endParaRPr>
          </a:p>
        </p:txBody>
      </p:sp>
      <p:sp>
        <p:nvSpPr>
          <p:cNvPr id="6" name="object 6"/>
          <p:cNvSpPr txBox="1">
            <a:spLocks noGrp="1"/>
          </p:cNvSpPr>
          <p:nvPr>
            <p:ph type="title"/>
          </p:nvPr>
        </p:nvSpPr>
        <p:spPr>
          <a:xfrm>
            <a:off x="996188" y="528904"/>
            <a:ext cx="2687320" cy="543560"/>
          </a:xfrm>
          <a:prstGeom prst="rect">
            <a:avLst/>
          </a:prstGeom>
        </p:spPr>
        <p:txBody>
          <a:bodyPr vert="horz" wrap="square" lIns="0" tIns="12065" rIns="0" bIns="0" rtlCol="0">
            <a:spAutoFit/>
          </a:bodyPr>
          <a:lstStyle/>
          <a:p>
            <a:pPr marL="12700">
              <a:lnSpc>
                <a:spcPct val="100000"/>
              </a:lnSpc>
              <a:spcBef>
                <a:spcPts val="95"/>
              </a:spcBef>
            </a:pPr>
            <a:r>
              <a:rPr sz="3400" spc="40" dirty="0">
                <a:solidFill>
                  <a:srgbClr val="404040"/>
                </a:solidFill>
                <a:latin typeface="Times New Roman"/>
                <a:cs typeface="Times New Roman"/>
              </a:rPr>
              <a:t>THANK</a:t>
            </a:r>
            <a:r>
              <a:rPr sz="3400" spc="-70" dirty="0">
                <a:solidFill>
                  <a:srgbClr val="404040"/>
                </a:solidFill>
                <a:latin typeface="Times New Roman"/>
                <a:cs typeface="Times New Roman"/>
              </a:rPr>
              <a:t> </a:t>
            </a:r>
            <a:r>
              <a:rPr sz="3400" spc="-50" dirty="0">
                <a:solidFill>
                  <a:srgbClr val="404040"/>
                </a:solidFill>
                <a:latin typeface="Times New Roman"/>
                <a:cs typeface="Times New Roman"/>
              </a:rPr>
              <a:t>YOU</a:t>
            </a:r>
            <a:endParaRPr sz="3400">
              <a:latin typeface="Times New Roman"/>
              <a:cs typeface="Times New Roman"/>
            </a:endParaRPr>
          </a:p>
        </p:txBody>
      </p:sp>
      <p:pic>
        <p:nvPicPr>
          <p:cNvPr id="9218" name="Picture 2" descr="영문적용">
            <a:extLst>
              <a:ext uri="{FF2B5EF4-FFF2-40B4-BE49-F238E27FC236}">
                <a16:creationId xmlns:a16="http://schemas.microsoft.com/office/drawing/2014/main" id="{FF6B7609-E710-4457-B63A-9B36B9C0D0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800" y="2514600"/>
            <a:ext cx="2133600" cy="21336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98398" y="706373"/>
            <a:ext cx="5083810" cy="574040"/>
          </a:xfrm>
          <a:prstGeom prst="rect">
            <a:avLst/>
          </a:prstGeom>
        </p:spPr>
        <p:txBody>
          <a:bodyPr vert="horz" wrap="square" lIns="0" tIns="12700" rIns="0" bIns="0" rtlCol="0">
            <a:spAutoFit/>
          </a:bodyPr>
          <a:lstStyle/>
          <a:p>
            <a:pPr marL="12700">
              <a:lnSpc>
                <a:spcPct val="100000"/>
              </a:lnSpc>
              <a:spcBef>
                <a:spcPts val="100"/>
              </a:spcBef>
            </a:pPr>
            <a:r>
              <a:rPr lang="en-US" spc="-5" dirty="0">
                <a:solidFill>
                  <a:srgbClr val="303030"/>
                </a:solidFill>
                <a:latin typeface="Times New Roman" panose="02020603050405020304" pitchFamily="18" charset="0"/>
                <a:cs typeface="Times New Roman" panose="02020603050405020304" pitchFamily="18" charset="0"/>
              </a:rPr>
              <a:t>Content</a:t>
            </a:r>
            <a:endParaRPr spc="-5" dirty="0">
              <a:solidFill>
                <a:srgbClr val="303030"/>
              </a:solidFill>
              <a:latin typeface="Times New Roman" panose="02020603050405020304" pitchFamily="18" charset="0"/>
              <a:cs typeface="Times New Roman" panose="02020603050405020304" pitchFamily="18" charset="0"/>
            </a:endParaRPr>
          </a:p>
        </p:txBody>
      </p:sp>
      <p:sp>
        <p:nvSpPr>
          <p:cNvPr id="6" name="직사각형 5">
            <a:extLst>
              <a:ext uri="{FF2B5EF4-FFF2-40B4-BE49-F238E27FC236}">
                <a16:creationId xmlns:a16="http://schemas.microsoft.com/office/drawing/2014/main" id="{7F81289E-82C4-444A-94E0-5215A5EB9C68}"/>
              </a:ext>
            </a:extLst>
          </p:cNvPr>
          <p:cNvSpPr/>
          <p:nvPr/>
        </p:nvSpPr>
        <p:spPr>
          <a:xfrm>
            <a:off x="3886200" y="2057400"/>
            <a:ext cx="3124200" cy="3505768"/>
          </a:xfrm>
          <a:prstGeom prst="rect">
            <a:avLst/>
          </a:prstGeom>
        </p:spPr>
        <p:txBody>
          <a:bodyPr wrap="square">
            <a:spAutoFit/>
          </a:bodyPr>
          <a:lstStyle/>
          <a:p>
            <a:pPr marL="318770" marR="0" lvl="0" indent="-306705" algn="just" defTabSz="914400" rtl="0" eaLnBrk="1" fontAlgn="auto" latinLnBrk="1" hangingPunct="1">
              <a:lnSpc>
                <a:spcPct val="150000"/>
              </a:lnSpc>
              <a:spcBef>
                <a:spcPts val="95"/>
              </a:spcBef>
              <a:spcAft>
                <a:spcPts val="0"/>
              </a:spcAft>
              <a:buClr>
                <a:srgbClr val="4471C4"/>
              </a:buClr>
              <a:buSzPct val="91071"/>
              <a:buFont typeface="Wingdings"/>
              <a:buChar char=""/>
              <a:tabLst>
                <a:tab pos="319405" algn="l"/>
              </a:tabLst>
              <a:defRPr/>
            </a:pPr>
            <a:r>
              <a:rPr lang="en-US" altLang="ko-KR" sz="2000" spc="-20" dirty="0">
                <a:solidFill>
                  <a:srgbClr val="404040"/>
                </a:solidFill>
                <a:latin typeface="Times New Roman" panose="02020603050405020304" pitchFamily="18" charset="0"/>
                <a:ea typeface="맑은 고딕" panose="020B0503020000020004" pitchFamily="34" charset="-127"/>
                <a:cs typeface="Times New Roman" panose="02020603050405020304" pitchFamily="18" charset="0"/>
              </a:rPr>
              <a:t>Introduction </a:t>
            </a:r>
          </a:p>
          <a:p>
            <a:pPr marL="318770" marR="0" lvl="0" indent="-306705" algn="just" defTabSz="914400" rtl="0" eaLnBrk="1" fontAlgn="auto" latinLnBrk="1" hangingPunct="1">
              <a:lnSpc>
                <a:spcPct val="150000"/>
              </a:lnSpc>
              <a:spcBef>
                <a:spcPts val="95"/>
              </a:spcBef>
              <a:spcAft>
                <a:spcPts val="0"/>
              </a:spcAft>
              <a:buClr>
                <a:srgbClr val="4471C4"/>
              </a:buClr>
              <a:buSzPct val="91071"/>
              <a:buFont typeface="Wingdings"/>
              <a:buChar char=""/>
              <a:tabLst>
                <a:tab pos="319405" algn="l"/>
              </a:tabLst>
              <a:defRPr/>
            </a:pPr>
            <a:r>
              <a:rPr lang="en-US" altLang="ko-KR" sz="2000" spc="-20" dirty="0">
                <a:solidFill>
                  <a:srgbClr val="404040"/>
                </a:solidFill>
                <a:latin typeface="Times New Roman" panose="02020603050405020304" pitchFamily="18" charset="0"/>
                <a:ea typeface="맑은 고딕" panose="020B0503020000020004" pitchFamily="34" charset="-127"/>
                <a:cs typeface="Times New Roman" panose="02020603050405020304" pitchFamily="18" charset="0"/>
              </a:rPr>
              <a:t>Methodology</a:t>
            </a:r>
          </a:p>
          <a:p>
            <a:pPr marL="318770" marR="0" lvl="0" indent="-306705" algn="just" defTabSz="914400" rtl="0" eaLnBrk="1" fontAlgn="auto" latinLnBrk="1" hangingPunct="1">
              <a:lnSpc>
                <a:spcPct val="150000"/>
              </a:lnSpc>
              <a:spcBef>
                <a:spcPts val="95"/>
              </a:spcBef>
              <a:spcAft>
                <a:spcPts val="0"/>
              </a:spcAft>
              <a:buClr>
                <a:srgbClr val="4471C4"/>
              </a:buClr>
              <a:buSzPct val="91071"/>
              <a:buFont typeface="Wingdings"/>
              <a:buChar char=""/>
              <a:tabLst>
                <a:tab pos="319405" algn="l"/>
              </a:tabLst>
              <a:defRPr/>
            </a:pPr>
            <a:r>
              <a:rPr lang="en-US" altLang="ko-KR" sz="2000" spc="-20" dirty="0">
                <a:solidFill>
                  <a:srgbClr val="404040"/>
                </a:solidFill>
                <a:latin typeface="Times New Roman" panose="02020603050405020304" pitchFamily="18" charset="0"/>
                <a:ea typeface="맑은 고딕" panose="020B0503020000020004" pitchFamily="34" charset="-127"/>
                <a:cs typeface="Times New Roman" panose="02020603050405020304" pitchFamily="18" charset="0"/>
              </a:rPr>
              <a:t>Numerical Procedure</a:t>
            </a:r>
          </a:p>
          <a:p>
            <a:pPr marL="318770" marR="0" lvl="0" indent="-306705" algn="just" defTabSz="914400" rtl="0" eaLnBrk="1" fontAlgn="auto" latinLnBrk="1" hangingPunct="1">
              <a:lnSpc>
                <a:spcPct val="150000"/>
              </a:lnSpc>
              <a:spcBef>
                <a:spcPts val="95"/>
              </a:spcBef>
              <a:spcAft>
                <a:spcPts val="0"/>
              </a:spcAft>
              <a:buClr>
                <a:srgbClr val="4471C4"/>
              </a:buClr>
              <a:buSzPct val="91071"/>
              <a:buFont typeface="Wingdings"/>
              <a:buChar char=""/>
              <a:tabLst>
                <a:tab pos="319405" algn="l"/>
              </a:tabLst>
              <a:defRPr/>
            </a:pPr>
            <a:r>
              <a:rPr lang="en-US" altLang="ko-KR" sz="2000" spc="-20" dirty="0">
                <a:solidFill>
                  <a:srgbClr val="404040"/>
                </a:solidFill>
                <a:latin typeface="Times New Roman" panose="02020603050405020304" pitchFamily="18" charset="0"/>
                <a:ea typeface="맑은 고딕" panose="020B0503020000020004" pitchFamily="34" charset="-127"/>
                <a:cs typeface="Times New Roman" panose="02020603050405020304" pitchFamily="18" charset="0"/>
              </a:rPr>
              <a:t>Result and Discussion</a:t>
            </a:r>
          </a:p>
          <a:p>
            <a:pPr marL="318770" marR="0" lvl="0" indent="-306705" algn="just" defTabSz="914400" rtl="0" eaLnBrk="1" fontAlgn="auto" latinLnBrk="1" hangingPunct="1">
              <a:lnSpc>
                <a:spcPct val="150000"/>
              </a:lnSpc>
              <a:spcBef>
                <a:spcPts val="95"/>
              </a:spcBef>
              <a:spcAft>
                <a:spcPts val="0"/>
              </a:spcAft>
              <a:buClr>
                <a:srgbClr val="4471C4"/>
              </a:buClr>
              <a:buSzPct val="91071"/>
              <a:buFont typeface="Wingdings"/>
              <a:buChar char=""/>
              <a:tabLst>
                <a:tab pos="319405" algn="l"/>
              </a:tabLst>
              <a:defRPr/>
            </a:pPr>
            <a:r>
              <a:rPr lang="en-US" altLang="ko-KR" sz="2000" spc="-20" dirty="0">
                <a:solidFill>
                  <a:srgbClr val="404040"/>
                </a:solidFill>
                <a:latin typeface="Times New Roman" panose="02020603050405020304" pitchFamily="18" charset="0"/>
                <a:ea typeface="맑은 고딕" panose="020B0503020000020004" pitchFamily="34" charset="-127"/>
                <a:cs typeface="Times New Roman" panose="02020603050405020304" pitchFamily="18" charset="0"/>
              </a:rPr>
              <a:t>Conclusion</a:t>
            </a:r>
          </a:p>
          <a:p>
            <a:pPr marL="318770" marR="0" lvl="0" indent="-306705" algn="just" defTabSz="914400" rtl="0" eaLnBrk="1" fontAlgn="auto" latinLnBrk="1" hangingPunct="1">
              <a:lnSpc>
                <a:spcPct val="150000"/>
              </a:lnSpc>
              <a:spcBef>
                <a:spcPts val="95"/>
              </a:spcBef>
              <a:spcAft>
                <a:spcPts val="0"/>
              </a:spcAft>
              <a:buClr>
                <a:srgbClr val="4471C4"/>
              </a:buClr>
              <a:buSzPct val="91071"/>
              <a:buFont typeface="Wingdings"/>
              <a:buChar char=""/>
              <a:tabLst>
                <a:tab pos="319405" algn="l"/>
              </a:tabLst>
              <a:defRPr/>
            </a:pPr>
            <a:endParaRPr lang="en-US" altLang="ko-KR" sz="2000" spc="-20" dirty="0">
              <a:solidFill>
                <a:srgbClr val="404040"/>
              </a:solidFill>
              <a:latin typeface="Arial MT"/>
              <a:ea typeface="맑은 고딕" panose="020B0503020000020004" pitchFamily="34" charset="-127"/>
              <a:cs typeface="Arial MT"/>
            </a:endParaRPr>
          </a:p>
          <a:p>
            <a:pPr marL="318770" marR="0" lvl="0" indent="-306705" algn="just" defTabSz="914400" rtl="0" eaLnBrk="1" fontAlgn="auto" latinLnBrk="1" hangingPunct="1">
              <a:lnSpc>
                <a:spcPct val="150000"/>
              </a:lnSpc>
              <a:spcBef>
                <a:spcPts val="95"/>
              </a:spcBef>
              <a:spcAft>
                <a:spcPts val="0"/>
              </a:spcAft>
              <a:buClr>
                <a:srgbClr val="4471C4"/>
              </a:buClr>
              <a:buSzPct val="91071"/>
              <a:buFont typeface="Wingdings"/>
              <a:buChar char=""/>
              <a:tabLst>
                <a:tab pos="319405" algn="l"/>
              </a:tabLst>
              <a:defRPr/>
            </a:pPr>
            <a:endParaRPr kumimoji="0" lang="en-US" altLang="ko-KR" sz="2800" b="0" i="0" u="none" strike="noStrike" kern="1200" cap="none" spc="-20" normalizeH="0" baseline="0" noProof="0" dirty="0">
              <a:ln>
                <a:noFill/>
              </a:ln>
              <a:solidFill>
                <a:srgbClr val="404040"/>
              </a:solidFill>
              <a:effectLst/>
              <a:uLnTx/>
              <a:uFillTx/>
              <a:latin typeface="Arial MT"/>
              <a:ea typeface="맑은 고딕" panose="020B0503020000020004" pitchFamily="34" charset="-127"/>
              <a:cs typeface="Arial MT"/>
            </a:endParaRPr>
          </a:p>
        </p:txBody>
      </p:sp>
      <p:sp>
        <p:nvSpPr>
          <p:cNvPr id="8" name="직사각형 7">
            <a:extLst>
              <a:ext uri="{FF2B5EF4-FFF2-40B4-BE49-F238E27FC236}">
                <a16:creationId xmlns:a16="http://schemas.microsoft.com/office/drawing/2014/main" id="{B2A7D333-FA80-4A09-8185-BC08768A7467}"/>
              </a:ext>
            </a:extLst>
          </p:cNvPr>
          <p:cNvSpPr/>
          <p:nvPr/>
        </p:nvSpPr>
        <p:spPr>
          <a:xfrm>
            <a:off x="0" y="6604084"/>
            <a:ext cx="2363147" cy="253916"/>
          </a:xfrm>
          <a:prstGeom prst="rect">
            <a:avLst/>
          </a:prstGeom>
        </p:spPr>
        <p:txBody>
          <a:bodyPr wrap="none">
            <a:spAutoFit/>
          </a:bodyPr>
          <a:lstStyle/>
          <a:p>
            <a:r>
              <a:rPr lang="en-US" altLang="ko-KR" sz="1050" b="1" dirty="0">
                <a:latin typeface="Times New Roman" panose="02020603050405020304" pitchFamily="18" charset="0"/>
                <a:cs typeface="Times New Roman" panose="02020603050405020304" pitchFamily="18" charset="0"/>
              </a:rPr>
              <a:t>Heat Transfer and Reactive Flow Lab</a:t>
            </a:r>
            <a:endParaRPr lang="ko-KR" altLang="en-US" sz="105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426456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98398" y="706373"/>
            <a:ext cx="5083810" cy="574040"/>
          </a:xfrm>
          <a:prstGeom prst="rect">
            <a:avLst/>
          </a:prstGeom>
        </p:spPr>
        <p:txBody>
          <a:bodyPr vert="horz" wrap="square" lIns="0" tIns="12700" rIns="0" bIns="0" rtlCol="0">
            <a:spAutoFit/>
          </a:bodyPr>
          <a:lstStyle/>
          <a:p>
            <a:pPr marL="12700">
              <a:lnSpc>
                <a:spcPct val="100000"/>
              </a:lnSpc>
              <a:spcBef>
                <a:spcPts val="100"/>
              </a:spcBef>
            </a:pPr>
            <a:r>
              <a:rPr lang="en-US" spc="-5" dirty="0">
                <a:solidFill>
                  <a:srgbClr val="303030"/>
                </a:solidFill>
                <a:latin typeface="Times New Roman" panose="02020603050405020304" pitchFamily="18" charset="0"/>
                <a:cs typeface="Times New Roman" panose="02020603050405020304" pitchFamily="18" charset="0"/>
              </a:rPr>
              <a:t>Introduction</a:t>
            </a:r>
            <a:endParaRPr spc="-5" dirty="0">
              <a:solidFill>
                <a:srgbClr val="303030"/>
              </a:solidFill>
              <a:latin typeface="Times New Roman" panose="02020603050405020304" pitchFamily="18" charset="0"/>
              <a:cs typeface="Times New Roman" panose="02020603050405020304" pitchFamily="18" charset="0"/>
            </a:endParaRPr>
          </a:p>
        </p:txBody>
      </p:sp>
      <p:sp>
        <p:nvSpPr>
          <p:cNvPr id="7" name="직사각형 6">
            <a:extLst>
              <a:ext uri="{FF2B5EF4-FFF2-40B4-BE49-F238E27FC236}">
                <a16:creationId xmlns:a16="http://schemas.microsoft.com/office/drawing/2014/main" id="{21DEC96A-E4FA-4C15-A59B-C356E5345310}"/>
              </a:ext>
            </a:extLst>
          </p:cNvPr>
          <p:cNvSpPr/>
          <p:nvPr/>
        </p:nvSpPr>
        <p:spPr>
          <a:xfrm>
            <a:off x="609600" y="1803062"/>
            <a:ext cx="10287000" cy="4429098"/>
          </a:xfrm>
          <a:prstGeom prst="rect">
            <a:avLst/>
          </a:prstGeom>
        </p:spPr>
        <p:txBody>
          <a:bodyPr wrap="square">
            <a:spAutoFit/>
          </a:bodyPr>
          <a:lstStyle/>
          <a:p>
            <a:pPr marL="318770" marR="0" lvl="0" indent="-306705" algn="l" defTabSz="914400" rtl="0" eaLnBrk="1" fontAlgn="auto" latinLnBrk="1" hangingPunct="1">
              <a:lnSpc>
                <a:spcPct val="150000"/>
              </a:lnSpc>
              <a:spcBef>
                <a:spcPts val="95"/>
              </a:spcBef>
              <a:spcAft>
                <a:spcPts val="0"/>
              </a:spcAft>
              <a:buClr>
                <a:srgbClr val="4471C4"/>
              </a:buClr>
              <a:buSzPct val="91071"/>
              <a:buFont typeface="Wingdings"/>
              <a:buChar char=""/>
              <a:tabLst>
                <a:tab pos="319405" algn="l"/>
              </a:tabLst>
              <a:defRPr/>
            </a:pPr>
            <a:r>
              <a:rPr lang="en-US" altLang="ko-KR" sz="2000" spc="-20" dirty="0">
                <a:solidFill>
                  <a:srgbClr val="404040"/>
                </a:solidFill>
                <a:latin typeface="Times New Roman" panose="02020603050405020304" pitchFamily="18" charset="0"/>
                <a:ea typeface="맑은 고딕" panose="020B0503020000020004" pitchFamily="34" charset="-127"/>
                <a:cs typeface="Times New Roman" panose="02020603050405020304" pitchFamily="18" charset="0"/>
              </a:rPr>
              <a:t>The Power generation of PV cell is inherently effected by the amount of solar radiation </a:t>
            </a:r>
          </a:p>
          <a:p>
            <a:pPr marL="318770" marR="0" lvl="0" indent="-306705" algn="l" defTabSz="914400" rtl="0" eaLnBrk="1" fontAlgn="auto" latinLnBrk="1" hangingPunct="1">
              <a:lnSpc>
                <a:spcPct val="150000"/>
              </a:lnSpc>
              <a:spcBef>
                <a:spcPts val="95"/>
              </a:spcBef>
              <a:spcAft>
                <a:spcPts val="0"/>
              </a:spcAft>
              <a:buClr>
                <a:srgbClr val="4471C4"/>
              </a:buClr>
              <a:buSzPct val="91071"/>
              <a:buFont typeface="Wingdings"/>
              <a:buChar char=""/>
              <a:tabLst>
                <a:tab pos="319405" algn="l"/>
              </a:tabLst>
              <a:defRPr/>
            </a:pPr>
            <a:r>
              <a:rPr kumimoji="0" lang="en-US" altLang="ko-KR" sz="2000" b="0" i="0" u="none" strike="noStrike" kern="1200" cap="none" spc="-20" normalizeH="0" baseline="0" noProof="0" dirty="0">
                <a:ln>
                  <a:noFill/>
                </a:ln>
                <a:solidFill>
                  <a:srgbClr val="404040"/>
                </a:solidFill>
                <a:effectLst/>
                <a:uLnTx/>
                <a:uFillTx/>
                <a:latin typeface="Times New Roman" panose="02020603050405020304" pitchFamily="18" charset="0"/>
                <a:ea typeface="맑은 고딕" panose="020B0503020000020004" pitchFamily="34" charset="-127"/>
                <a:cs typeface="Times New Roman" panose="02020603050405020304" pitchFamily="18" charset="0"/>
              </a:rPr>
              <a:t>T</a:t>
            </a:r>
            <a:r>
              <a:rPr lang="en-US" altLang="ko-KR" sz="2000" spc="-20" dirty="0">
                <a:solidFill>
                  <a:srgbClr val="404040"/>
                </a:solidFill>
                <a:latin typeface="Times New Roman" panose="02020603050405020304" pitchFamily="18" charset="0"/>
                <a:ea typeface="맑은 고딕" panose="020B0503020000020004" pitchFamily="34" charset="-127"/>
                <a:cs typeface="Times New Roman" panose="02020603050405020304" pitchFamily="18" charset="0"/>
              </a:rPr>
              <a:t>racking PV panels receive more radiation than fixed PV panel </a:t>
            </a:r>
          </a:p>
          <a:p>
            <a:pPr marL="318770" marR="0" lvl="0" indent="-306705" algn="l" defTabSz="914400" rtl="0" eaLnBrk="1" fontAlgn="auto" latinLnBrk="1" hangingPunct="1">
              <a:lnSpc>
                <a:spcPct val="150000"/>
              </a:lnSpc>
              <a:spcBef>
                <a:spcPts val="95"/>
              </a:spcBef>
              <a:spcAft>
                <a:spcPts val="0"/>
              </a:spcAft>
              <a:buClr>
                <a:srgbClr val="4471C4"/>
              </a:buClr>
              <a:buSzPct val="91071"/>
              <a:buFont typeface="Wingdings"/>
              <a:buChar char=""/>
              <a:tabLst>
                <a:tab pos="319405" algn="l"/>
              </a:tabLst>
              <a:defRPr/>
            </a:pPr>
            <a:r>
              <a:rPr kumimoji="0" lang="en-US" altLang="ko-KR" sz="2000" b="0" i="0" u="none" strike="noStrike" kern="1200" cap="none" spc="-20" normalizeH="0" baseline="0" noProof="0" dirty="0">
                <a:ln>
                  <a:noFill/>
                </a:ln>
                <a:solidFill>
                  <a:srgbClr val="404040"/>
                </a:solidFill>
                <a:effectLst/>
                <a:uLnTx/>
                <a:uFillTx/>
                <a:latin typeface="Times New Roman" panose="02020603050405020304" pitchFamily="18" charset="0"/>
                <a:ea typeface="맑은 고딕" panose="020B0503020000020004" pitchFamily="34" charset="-127"/>
                <a:cs typeface="Times New Roman" panose="02020603050405020304" pitchFamily="18" charset="0"/>
              </a:rPr>
              <a:t>A </a:t>
            </a:r>
            <a:r>
              <a:rPr lang="en-US" altLang="ko-KR" sz="2000" spc="-20" dirty="0">
                <a:solidFill>
                  <a:srgbClr val="404040"/>
                </a:solidFill>
                <a:latin typeface="Times New Roman" panose="02020603050405020304" pitchFamily="18" charset="0"/>
                <a:ea typeface="맑은 고딕" panose="020B0503020000020004" pitchFamily="34" charset="-127"/>
                <a:cs typeface="Times New Roman" panose="02020603050405020304" pitchFamily="18" charset="0"/>
              </a:rPr>
              <a:t> 1 degree increase in silicon cell temperature reduces the power output by 0.45%</a:t>
            </a:r>
          </a:p>
          <a:p>
            <a:pPr marL="318770" marR="0" lvl="0" indent="-306705" algn="l" defTabSz="914400" rtl="0" eaLnBrk="1" fontAlgn="auto" latinLnBrk="1" hangingPunct="1">
              <a:lnSpc>
                <a:spcPct val="150000"/>
              </a:lnSpc>
              <a:spcBef>
                <a:spcPts val="95"/>
              </a:spcBef>
              <a:spcAft>
                <a:spcPts val="0"/>
              </a:spcAft>
              <a:buClr>
                <a:srgbClr val="4471C4"/>
              </a:buClr>
              <a:buSzPct val="91071"/>
              <a:buFont typeface="Wingdings"/>
              <a:buChar char=""/>
              <a:tabLst>
                <a:tab pos="319405" algn="l"/>
              </a:tabLst>
              <a:defRPr/>
            </a:pPr>
            <a:r>
              <a:rPr kumimoji="0" lang="en-US" altLang="ko-KR" sz="2000" b="0" i="0" u="none" strike="noStrike" kern="1200" cap="none" spc="-20" normalizeH="0" baseline="0" noProof="0" dirty="0">
                <a:ln>
                  <a:noFill/>
                </a:ln>
                <a:solidFill>
                  <a:srgbClr val="404040"/>
                </a:solidFill>
                <a:effectLst/>
                <a:uLnTx/>
                <a:uFillTx/>
                <a:latin typeface="Times New Roman" panose="02020603050405020304" pitchFamily="18" charset="0"/>
                <a:ea typeface="맑은 고딕" panose="020B0503020000020004" pitchFamily="34" charset="-127"/>
                <a:cs typeface="Times New Roman" panose="02020603050405020304" pitchFamily="18" charset="0"/>
              </a:rPr>
              <a:t>Passive cooling techniques are used to cool PV panel without using the external Power to circulate heat  transfer fluid , and no additional power is needed to cool</a:t>
            </a:r>
          </a:p>
          <a:p>
            <a:pPr marL="318770" marR="0" lvl="0" indent="-306705" algn="l" defTabSz="914400" rtl="0" eaLnBrk="1" fontAlgn="auto" latinLnBrk="1" hangingPunct="1">
              <a:lnSpc>
                <a:spcPct val="150000"/>
              </a:lnSpc>
              <a:spcBef>
                <a:spcPts val="95"/>
              </a:spcBef>
              <a:spcAft>
                <a:spcPts val="0"/>
              </a:spcAft>
              <a:buClr>
                <a:srgbClr val="4471C4"/>
              </a:buClr>
              <a:buSzPct val="91071"/>
              <a:buFont typeface="Wingdings"/>
              <a:buChar char=""/>
              <a:tabLst>
                <a:tab pos="319405" algn="l"/>
              </a:tabLst>
              <a:defRPr/>
            </a:pPr>
            <a:r>
              <a:rPr lang="en-US" altLang="ko-KR" sz="2000" spc="-20" dirty="0">
                <a:solidFill>
                  <a:srgbClr val="404040"/>
                </a:solidFill>
                <a:latin typeface="Times New Roman" panose="02020603050405020304" pitchFamily="18" charset="0"/>
                <a:ea typeface="맑은 고딕" panose="020B0503020000020004" pitchFamily="34" charset="-127"/>
                <a:cs typeface="Times New Roman" panose="02020603050405020304" pitchFamily="18" charset="0"/>
              </a:rPr>
              <a:t>Phase change materials (PCM) have been used recently to absorb heat from PV panels without operation and maintenance cost</a:t>
            </a:r>
          </a:p>
          <a:p>
            <a:pPr marL="12065" marR="0" lvl="0" algn="l" defTabSz="914400" rtl="0" eaLnBrk="1" fontAlgn="auto" latinLnBrk="1" hangingPunct="1">
              <a:lnSpc>
                <a:spcPct val="150000"/>
              </a:lnSpc>
              <a:spcBef>
                <a:spcPts val="95"/>
              </a:spcBef>
              <a:spcAft>
                <a:spcPts val="0"/>
              </a:spcAft>
              <a:buClr>
                <a:srgbClr val="4471C4"/>
              </a:buClr>
              <a:buSzPct val="91071"/>
              <a:tabLst>
                <a:tab pos="319405" algn="l"/>
              </a:tabLst>
              <a:defRPr/>
            </a:pPr>
            <a:endParaRPr lang="en-US" altLang="ko-KR" sz="2000" spc="-20" dirty="0">
              <a:solidFill>
                <a:srgbClr val="404040"/>
              </a:solidFill>
              <a:latin typeface="Arial MT"/>
              <a:ea typeface="맑은 고딕" panose="020B0503020000020004" pitchFamily="34" charset="-127"/>
              <a:cs typeface="Arial MT"/>
            </a:endParaRPr>
          </a:p>
          <a:p>
            <a:pPr marL="318770" marR="0" lvl="0" indent="-306705" algn="l" defTabSz="914400" rtl="0" eaLnBrk="1" fontAlgn="auto" latinLnBrk="1" hangingPunct="1">
              <a:lnSpc>
                <a:spcPct val="150000"/>
              </a:lnSpc>
              <a:spcBef>
                <a:spcPts val="95"/>
              </a:spcBef>
              <a:spcAft>
                <a:spcPts val="0"/>
              </a:spcAft>
              <a:buClr>
                <a:srgbClr val="4471C4"/>
              </a:buClr>
              <a:buSzPct val="91071"/>
              <a:buFont typeface="Wingdings"/>
              <a:buChar char=""/>
              <a:tabLst>
                <a:tab pos="319405" algn="l"/>
              </a:tabLst>
              <a:defRPr/>
            </a:pPr>
            <a:endParaRPr kumimoji="0" lang="en-US" altLang="ko-KR" sz="2800" b="0" i="0" u="none" strike="noStrike" kern="1200" cap="none" spc="-20" normalizeH="0" baseline="0" noProof="0" dirty="0">
              <a:ln>
                <a:noFill/>
              </a:ln>
              <a:solidFill>
                <a:srgbClr val="404040"/>
              </a:solidFill>
              <a:effectLst/>
              <a:uLnTx/>
              <a:uFillTx/>
              <a:latin typeface="Arial MT"/>
              <a:ea typeface="맑은 고딕" panose="020B0503020000020004" pitchFamily="34" charset="-127"/>
              <a:cs typeface="Arial MT"/>
            </a:endParaRPr>
          </a:p>
        </p:txBody>
      </p:sp>
      <p:sp>
        <p:nvSpPr>
          <p:cNvPr id="11" name="직사각형 10">
            <a:extLst>
              <a:ext uri="{FF2B5EF4-FFF2-40B4-BE49-F238E27FC236}">
                <a16:creationId xmlns:a16="http://schemas.microsoft.com/office/drawing/2014/main" id="{1E25FA26-FFF3-4ABA-8431-AE97AB5C0CE1}"/>
              </a:ext>
            </a:extLst>
          </p:cNvPr>
          <p:cNvSpPr/>
          <p:nvPr/>
        </p:nvSpPr>
        <p:spPr>
          <a:xfrm>
            <a:off x="0" y="6604084"/>
            <a:ext cx="2363147" cy="253916"/>
          </a:xfrm>
          <a:prstGeom prst="rect">
            <a:avLst/>
          </a:prstGeom>
        </p:spPr>
        <p:txBody>
          <a:bodyPr wrap="none">
            <a:spAutoFit/>
          </a:bodyPr>
          <a:lstStyle/>
          <a:p>
            <a:r>
              <a:rPr lang="en-US" altLang="ko-KR" sz="1050" b="1" dirty="0">
                <a:latin typeface="Times New Roman" panose="02020603050405020304" pitchFamily="18" charset="0"/>
                <a:cs typeface="Times New Roman" panose="02020603050405020304" pitchFamily="18" charset="0"/>
              </a:rPr>
              <a:t>Heat Transfer and Reactive Flow Lab</a:t>
            </a:r>
            <a:endParaRPr lang="ko-KR" altLang="en-US" sz="105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66770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98398" y="706373"/>
            <a:ext cx="5083810" cy="574040"/>
          </a:xfrm>
          <a:prstGeom prst="rect">
            <a:avLst/>
          </a:prstGeom>
        </p:spPr>
        <p:txBody>
          <a:bodyPr vert="horz" wrap="square" lIns="0" tIns="12700" rIns="0" bIns="0" rtlCol="0">
            <a:spAutoFit/>
          </a:bodyPr>
          <a:lstStyle/>
          <a:p>
            <a:pPr marL="12700">
              <a:lnSpc>
                <a:spcPct val="100000"/>
              </a:lnSpc>
              <a:spcBef>
                <a:spcPts val="100"/>
              </a:spcBef>
            </a:pPr>
            <a:r>
              <a:rPr lang="en-US" spc="-5" dirty="0">
                <a:solidFill>
                  <a:srgbClr val="303030"/>
                </a:solidFill>
                <a:latin typeface="Times New Roman" panose="02020603050405020304" pitchFamily="18" charset="0"/>
                <a:cs typeface="Times New Roman" panose="02020603050405020304" pitchFamily="18" charset="0"/>
              </a:rPr>
              <a:t>Methodology</a:t>
            </a:r>
            <a:endParaRPr spc="-5" dirty="0">
              <a:solidFill>
                <a:srgbClr val="303030"/>
              </a:solidFill>
              <a:latin typeface="Times New Roman" panose="02020603050405020304" pitchFamily="18" charset="0"/>
              <a:cs typeface="Times New Roman" panose="02020603050405020304" pitchFamily="18" charset="0"/>
            </a:endParaRPr>
          </a:p>
        </p:txBody>
      </p:sp>
      <p:pic>
        <p:nvPicPr>
          <p:cNvPr id="4" name="그림 3">
            <a:extLst>
              <a:ext uri="{FF2B5EF4-FFF2-40B4-BE49-F238E27FC236}">
                <a16:creationId xmlns:a16="http://schemas.microsoft.com/office/drawing/2014/main" id="{5648AC02-1C4E-4A80-B132-929FC021CFDA}"/>
              </a:ext>
            </a:extLst>
          </p:cNvPr>
          <p:cNvPicPr>
            <a:picLocks noChangeAspect="1"/>
          </p:cNvPicPr>
          <p:nvPr/>
        </p:nvPicPr>
        <p:blipFill>
          <a:blip r:embed="rId2"/>
          <a:stretch>
            <a:fillRect/>
          </a:stretch>
        </p:blipFill>
        <p:spPr>
          <a:xfrm>
            <a:off x="7551276" y="1752600"/>
            <a:ext cx="4332176" cy="3041514"/>
          </a:xfrm>
          <a:prstGeom prst="rect">
            <a:avLst/>
          </a:prstGeom>
        </p:spPr>
      </p:pic>
      <p:sp>
        <p:nvSpPr>
          <p:cNvPr id="7" name="직사각형 6">
            <a:extLst>
              <a:ext uri="{FF2B5EF4-FFF2-40B4-BE49-F238E27FC236}">
                <a16:creationId xmlns:a16="http://schemas.microsoft.com/office/drawing/2014/main" id="{21DEC96A-E4FA-4C15-A59B-C356E5345310}"/>
              </a:ext>
            </a:extLst>
          </p:cNvPr>
          <p:cNvSpPr/>
          <p:nvPr/>
        </p:nvSpPr>
        <p:spPr>
          <a:xfrm>
            <a:off x="609600" y="1803062"/>
            <a:ext cx="6477000" cy="1907638"/>
          </a:xfrm>
          <a:prstGeom prst="rect">
            <a:avLst/>
          </a:prstGeom>
        </p:spPr>
        <p:txBody>
          <a:bodyPr wrap="square">
            <a:spAutoFit/>
          </a:bodyPr>
          <a:lstStyle/>
          <a:p>
            <a:pPr marL="318770" indent="-306705">
              <a:lnSpc>
                <a:spcPct val="150000"/>
              </a:lnSpc>
              <a:spcBef>
                <a:spcPts val="95"/>
              </a:spcBef>
              <a:buClr>
                <a:srgbClr val="4471C4"/>
              </a:buClr>
              <a:buSzPct val="91071"/>
              <a:buFont typeface="Wingdings"/>
              <a:buChar char=""/>
              <a:tabLst>
                <a:tab pos="319405" algn="l"/>
              </a:tabLst>
            </a:pPr>
            <a:r>
              <a:rPr lang="en-US" altLang="ko-KR" sz="2000" spc="-20" dirty="0">
                <a:solidFill>
                  <a:srgbClr val="404040"/>
                </a:solidFill>
                <a:latin typeface="Times New Roman" panose="02020603050405020304" pitchFamily="18" charset="0"/>
                <a:cs typeface="Times New Roman" panose="02020603050405020304" pitchFamily="18" charset="0"/>
              </a:rPr>
              <a:t>Silicon layer is an opaque and absorbent  material</a:t>
            </a:r>
          </a:p>
          <a:p>
            <a:pPr marL="318770" indent="-306705">
              <a:lnSpc>
                <a:spcPct val="150000"/>
              </a:lnSpc>
              <a:spcBef>
                <a:spcPts val="95"/>
              </a:spcBef>
              <a:buClr>
                <a:srgbClr val="4471C4"/>
              </a:buClr>
              <a:buSzPct val="91071"/>
              <a:buFont typeface="Wingdings"/>
              <a:buChar char=""/>
              <a:tabLst>
                <a:tab pos="319405" algn="l"/>
              </a:tabLst>
            </a:pPr>
            <a:r>
              <a:rPr lang="en-US" altLang="ko-KR" sz="2000" spc="-20" dirty="0">
                <a:solidFill>
                  <a:srgbClr val="404040"/>
                </a:solidFill>
                <a:latin typeface="Times New Roman" panose="02020603050405020304" pitchFamily="18" charset="0"/>
                <a:cs typeface="Times New Roman" panose="02020603050405020304" pitchFamily="18" charset="0"/>
              </a:rPr>
              <a:t>A part of heat gained by the glass cover dissipates by convection to the ambient and radiation to the sky</a:t>
            </a:r>
          </a:p>
          <a:p>
            <a:pPr marL="318770" indent="-306705">
              <a:lnSpc>
                <a:spcPct val="150000"/>
              </a:lnSpc>
              <a:spcBef>
                <a:spcPts val="95"/>
              </a:spcBef>
              <a:buClr>
                <a:srgbClr val="4471C4"/>
              </a:buClr>
              <a:buSzPct val="91071"/>
              <a:buFont typeface="Wingdings"/>
              <a:buChar char=""/>
              <a:tabLst>
                <a:tab pos="319405" algn="l"/>
              </a:tabLst>
            </a:pPr>
            <a:r>
              <a:rPr lang="en-US" altLang="ko-KR" sz="2000" spc="-20" dirty="0">
                <a:solidFill>
                  <a:srgbClr val="404040"/>
                </a:solidFill>
                <a:latin typeface="Times New Roman" panose="02020603050405020304" pitchFamily="18" charset="0"/>
                <a:cs typeface="Times New Roman" panose="02020603050405020304" pitchFamily="18" charset="0"/>
              </a:rPr>
              <a:t>The remaining energy is stored in the glass cover</a:t>
            </a:r>
            <a:endParaRPr lang="en-US" altLang="ko-KR" sz="2800" spc="-20" dirty="0">
              <a:solidFill>
                <a:srgbClr val="404040"/>
              </a:solidFill>
              <a:latin typeface="Times New Roman" panose="02020603050405020304" pitchFamily="18" charset="0"/>
              <a:cs typeface="Times New Roman" panose="02020603050405020304" pitchFamily="18" charset="0"/>
            </a:endParaRPr>
          </a:p>
        </p:txBody>
      </p:sp>
      <p:graphicFrame>
        <p:nvGraphicFramePr>
          <p:cNvPr id="8" name="표 7">
            <a:extLst>
              <a:ext uri="{FF2B5EF4-FFF2-40B4-BE49-F238E27FC236}">
                <a16:creationId xmlns:a16="http://schemas.microsoft.com/office/drawing/2014/main" id="{E86EA86C-8B82-49F0-96DA-CD6383AD2EED}"/>
              </a:ext>
            </a:extLst>
          </p:cNvPr>
          <p:cNvGraphicFramePr>
            <a:graphicFrameLocks noGrp="1"/>
          </p:cNvGraphicFramePr>
          <p:nvPr>
            <p:extLst>
              <p:ext uri="{D42A27DB-BD31-4B8C-83A1-F6EECF244321}">
                <p14:modId xmlns:p14="http://schemas.microsoft.com/office/powerpoint/2010/main" val="2253572615"/>
              </p:ext>
            </p:extLst>
          </p:nvPr>
        </p:nvGraphicFramePr>
        <p:xfrm>
          <a:off x="698398" y="4233349"/>
          <a:ext cx="6656964" cy="1371601"/>
        </p:xfrm>
        <a:graphic>
          <a:graphicData uri="http://schemas.openxmlformats.org/drawingml/2006/table">
            <a:tbl>
              <a:tblPr>
                <a:tableStyleId>{69CF1AB2-1976-4502-BF36-3FF5EA218861}</a:tableStyleId>
              </a:tblPr>
              <a:tblGrid>
                <a:gridCol w="1664241">
                  <a:extLst>
                    <a:ext uri="{9D8B030D-6E8A-4147-A177-3AD203B41FA5}">
                      <a16:colId xmlns:a16="http://schemas.microsoft.com/office/drawing/2014/main" val="3824585848"/>
                    </a:ext>
                  </a:extLst>
                </a:gridCol>
                <a:gridCol w="1664241">
                  <a:extLst>
                    <a:ext uri="{9D8B030D-6E8A-4147-A177-3AD203B41FA5}">
                      <a16:colId xmlns:a16="http://schemas.microsoft.com/office/drawing/2014/main" val="3816168447"/>
                    </a:ext>
                  </a:extLst>
                </a:gridCol>
                <a:gridCol w="1664241">
                  <a:extLst>
                    <a:ext uri="{9D8B030D-6E8A-4147-A177-3AD203B41FA5}">
                      <a16:colId xmlns:a16="http://schemas.microsoft.com/office/drawing/2014/main" val="1158122938"/>
                    </a:ext>
                  </a:extLst>
                </a:gridCol>
                <a:gridCol w="1664241">
                  <a:extLst>
                    <a:ext uri="{9D8B030D-6E8A-4147-A177-3AD203B41FA5}">
                      <a16:colId xmlns:a16="http://schemas.microsoft.com/office/drawing/2014/main" val="3857888061"/>
                    </a:ext>
                  </a:extLst>
                </a:gridCol>
              </a:tblGrid>
              <a:tr h="243292">
                <a:tc>
                  <a:txBody>
                    <a:bodyPr/>
                    <a:lstStyle/>
                    <a:p>
                      <a:r>
                        <a:rPr lang="en-US" sz="1000" dirty="0">
                          <a:effectLst/>
                        </a:rPr>
                        <a:t>Property</a:t>
                      </a:r>
                      <a:endParaRPr lang="en-US" sz="1000" b="1" dirty="0">
                        <a:effectLst/>
                      </a:endParaRPr>
                    </a:p>
                  </a:txBody>
                  <a:tcPr marL="44075" marR="44075" marT="44075" marB="44075"/>
                </a:tc>
                <a:tc>
                  <a:txBody>
                    <a:bodyPr/>
                    <a:lstStyle/>
                    <a:p>
                      <a:r>
                        <a:rPr lang="en-US" sz="1000" dirty="0">
                          <a:effectLst/>
                        </a:rPr>
                        <a:t>Glass cover</a:t>
                      </a:r>
                      <a:endParaRPr lang="en-US" sz="1000" b="1" dirty="0">
                        <a:effectLst/>
                      </a:endParaRPr>
                    </a:p>
                  </a:txBody>
                  <a:tcPr marL="44075" marR="44075" marT="44075" marB="44075"/>
                </a:tc>
                <a:tc>
                  <a:txBody>
                    <a:bodyPr/>
                    <a:lstStyle/>
                    <a:p>
                      <a:r>
                        <a:rPr lang="en-US" sz="1000">
                          <a:effectLst/>
                        </a:rPr>
                        <a:t>Silicon layer</a:t>
                      </a:r>
                      <a:endParaRPr lang="en-US" sz="1000" b="1">
                        <a:effectLst/>
                      </a:endParaRPr>
                    </a:p>
                  </a:txBody>
                  <a:tcPr marL="44075" marR="44075" marT="44075" marB="44075"/>
                </a:tc>
                <a:tc>
                  <a:txBody>
                    <a:bodyPr/>
                    <a:lstStyle/>
                    <a:p>
                      <a:r>
                        <a:rPr lang="en-US" sz="1000">
                          <a:effectLst/>
                        </a:rPr>
                        <a:t>Tedlar layer</a:t>
                      </a:r>
                      <a:endParaRPr lang="en-US" sz="1000" b="1">
                        <a:effectLst/>
                      </a:endParaRPr>
                    </a:p>
                  </a:txBody>
                  <a:tcPr marL="44075" marR="44075" marT="44075" marB="44075"/>
                </a:tc>
                <a:extLst>
                  <a:ext uri="{0D108BD9-81ED-4DB2-BD59-A6C34878D82A}">
                    <a16:rowId xmlns:a16="http://schemas.microsoft.com/office/drawing/2014/main" val="984474859"/>
                  </a:ext>
                </a:extLst>
              </a:tr>
              <a:tr h="243292">
                <a:tc>
                  <a:txBody>
                    <a:bodyPr/>
                    <a:lstStyle/>
                    <a:p>
                      <a:r>
                        <a:rPr lang="en-US" sz="1000" dirty="0">
                          <a:effectLst/>
                        </a:rPr>
                        <a:t>Density (kg/m</a:t>
                      </a:r>
                      <a:r>
                        <a:rPr lang="en-US" sz="1000" baseline="30000" dirty="0">
                          <a:effectLst/>
                        </a:rPr>
                        <a:t>3</a:t>
                      </a:r>
                      <a:r>
                        <a:rPr lang="en-US" sz="1000" dirty="0">
                          <a:effectLst/>
                        </a:rPr>
                        <a:t>)</a:t>
                      </a:r>
                    </a:p>
                  </a:txBody>
                  <a:tcPr marL="44075" marR="44075" marT="44075" marB="44075" anchor="ctr"/>
                </a:tc>
                <a:tc>
                  <a:txBody>
                    <a:bodyPr/>
                    <a:lstStyle/>
                    <a:p>
                      <a:r>
                        <a:rPr lang="en-US" altLang="ko-KR" sz="1000">
                          <a:effectLst/>
                        </a:rPr>
                        <a:t>3000</a:t>
                      </a:r>
                    </a:p>
                  </a:txBody>
                  <a:tcPr marL="44075" marR="44075" marT="44075" marB="44075" anchor="ctr"/>
                </a:tc>
                <a:tc>
                  <a:txBody>
                    <a:bodyPr/>
                    <a:lstStyle/>
                    <a:p>
                      <a:r>
                        <a:rPr lang="en-US" altLang="ko-KR" sz="1000">
                          <a:effectLst/>
                        </a:rPr>
                        <a:t>2330</a:t>
                      </a:r>
                    </a:p>
                  </a:txBody>
                  <a:tcPr marL="44075" marR="44075" marT="44075" marB="44075" anchor="ctr"/>
                </a:tc>
                <a:tc>
                  <a:txBody>
                    <a:bodyPr/>
                    <a:lstStyle/>
                    <a:p>
                      <a:r>
                        <a:rPr lang="en-US" altLang="ko-KR" sz="1000">
                          <a:effectLst/>
                        </a:rPr>
                        <a:t>1200</a:t>
                      </a:r>
                    </a:p>
                  </a:txBody>
                  <a:tcPr marL="44075" marR="44075" marT="44075" marB="44075" anchor="ctr"/>
                </a:tc>
                <a:extLst>
                  <a:ext uri="{0D108BD9-81ED-4DB2-BD59-A6C34878D82A}">
                    <a16:rowId xmlns:a16="http://schemas.microsoft.com/office/drawing/2014/main" val="3431271096"/>
                  </a:ext>
                </a:extLst>
              </a:tr>
              <a:tr h="243292">
                <a:tc>
                  <a:txBody>
                    <a:bodyPr/>
                    <a:lstStyle/>
                    <a:p>
                      <a:r>
                        <a:rPr lang="en-US" sz="1000" dirty="0">
                          <a:effectLst/>
                        </a:rPr>
                        <a:t>Specific heat (J/kg K)</a:t>
                      </a:r>
                    </a:p>
                  </a:txBody>
                  <a:tcPr marL="44075" marR="44075" marT="44075" marB="44075" anchor="ctr"/>
                </a:tc>
                <a:tc>
                  <a:txBody>
                    <a:bodyPr/>
                    <a:lstStyle/>
                    <a:p>
                      <a:r>
                        <a:rPr lang="en-US" altLang="ko-KR" sz="1000" dirty="0">
                          <a:effectLst/>
                        </a:rPr>
                        <a:t>500</a:t>
                      </a:r>
                    </a:p>
                  </a:txBody>
                  <a:tcPr marL="44075" marR="44075" marT="44075" marB="44075" anchor="ctr"/>
                </a:tc>
                <a:tc>
                  <a:txBody>
                    <a:bodyPr/>
                    <a:lstStyle/>
                    <a:p>
                      <a:r>
                        <a:rPr lang="en-US" altLang="ko-KR" sz="1000">
                          <a:effectLst/>
                        </a:rPr>
                        <a:t>677</a:t>
                      </a:r>
                    </a:p>
                  </a:txBody>
                  <a:tcPr marL="44075" marR="44075" marT="44075" marB="44075" anchor="ctr"/>
                </a:tc>
                <a:tc>
                  <a:txBody>
                    <a:bodyPr/>
                    <a:lstStyle/>
                    <a:p>
                      <a:r>
                        <a:rPr lang="en-US" altLang="ko-KR" sz="1000">
                          <a:effectLst/>
                        </a:rPr>
                        <a:t>1250</a:t>
                      </a:r>
                    </a:p>
                  </a:txBody>
                  <a:tcPr marL="44075" marR="44075" marT="44075" marB="44075" anchor="ctr"/>
                </a:tc>
                <a:extLst>
                  <a:ext uri="{0D108BD9-81ED-4DB2-BD59-A6C34878D82A}">
                    <a16:rowId xmlns:a16="http://schemas.microsoft.com/office/drawing/2014/main" val="2104563045"/>
                  </a:ext>
                </a:extLst>
              </a:tr>
              <a:tr h="398433">
                <a:tc>
                  <a:txBody>
                    <a:bodyPr/>
                    <a:lstStyle/>
                    <a:p>
                      <a:r>
                        <a:rPr lang="en-US" sz="1000">
                          <a:effectLst/>
                        </a:rPr>
                        <a:t>Thermal conductivity (W/m K)</a:t>
                      </a:r>
                    </a:p>
                  </a:txBody>
                  <a:tcPr marL="44075" marR="44075" marT="44075" marB="44075" anchor="ctr"/>
                </a:tc>
                <a:tc>
                  <a:txBody>
                    <a:bodyPr/>
                    <a:lstStyle/>
                    <a:p>
                      <a:r>
                        <a:rPr lang="en-US" altLang="ko-KR" sz="1000" dirty="0">
                          <a:effectLst/>
                        </a:rPr>
                        <a:t>2</a:t>
                      </a:r>
                    </a:p>
                  </a:txBody>
                  <a:tcPr marL="44075" marR="44075" marT="44075" marB="44075" anchor="ctr"/>
                </a:tc>
                <a:tc>
                  <a:txBody>
                    <a:bodyPr/>
                    <a:lstStyle/>
                    <a:p>
                      <a:r>
                        <a:rPr lang="en-US" altLang="ko-KR" sz="1000" dirty="0">
                          <a:effectLst/>
                        </a:rPr>
                        <a:t>148</a:t>
                      </a:r>
                    </a:p>
                  </a:txBody>
                  <a:tcPr marL="44075" marR="44075" marT="44075" marB="44075" anchor="ctr"/>
                </a:tc>
                <a:tc>
                  <a:txBody>
                    <a:bodyPr/>
                    <a:lstStyle/>
                    <a:p>
                      <a:r>
                        <a:rPr lang="en-US" altLang="ko-KR" sz="1000">
                          <a:effectLst/>
                        </a:rPr>
                        <a:t>0.2</a:t>
                      </a:r>
                    </a:p>
                  </a:txBody>
                  <a:tcPr marL="44075" marR="44075" marT="44075" marB="44075" anchor="ctr"/>
                </a:tc>
                <a:extLst>
                  <a:ext uri="{0D108BD9-81ED-4DB2-BD59-A6C34878D82A}">
                    <a16:rowId xmlns:a16="http://schemas.microsoft.com/office/drawing/2014/main" val="434455000"/>
                  </a:ext>
                </a:extLst>
              </a:tr>
              <a:tr h="243292">
                <a:tc>
                  <a:txBody>
                    <a:bodyPr/>
                    <a:lstStyle/>
                    <a:p>
                      <a:r>
                        <a:rPr lang="en-US" sz="1000" dirty="0">
                          <a:effectLst/>
                        </a:rPr>
                        <a:t>Thickness (mm)</a:t>
                      </a:r>
                    </a:p>
                  </a:txBody>
                  <a:tcPr marL="44075" marR="44075" marT="44075" marB="44075" anchor="ctr"/>
                </a:tc>
                <a:tc>
                  <a:txBody>
                    <a:bodyPr/>
                    <a:lstStyle/>
                    <a:p>
                      <a:r>
                        <a:rPr lang="en-US" altLang="ko-KR" sz="1000" dirty="0">
                          <a:effectLst/>
                        </a:rPr>
                        <a:t>3</a:t>
                      </a:r>
                    </a:p>
                  </a:txBody>
                  <a:tcPr marL="44075" marR="44075" marT="44075" marB="44075" anchor="ctr"/>
                </a:tc>
                <a:tc>
                  <a:txBody>
                    <a:bodyPr/>
                    <a:lstStyle/>
                    <a:p>
                      <a:r>
                        <a:rPr lang="en-US" altLang="ko-KR" sz="1000" dirty="0">
                          <a:effectLst/>
                        </a:rPr>
                        <a:t>0.2</a:t>
                      </a:r>
                    </a:p>
                  </a:txBody>
                  <a:tcPr marL="44075" marR="44075" marT="44075" marB="44075" anchor="ctr"/>
                </a:tc>
                <a:tc>
                  <a:txBody>
                    <a:bodyPr/>
                    <a:lstStyle/>
                    <a:p>
                      <a:r>
                        <a:rPr lang="en-US" altLang="ko-KR" sz="1000" dirty="0">
                          <a:effectLst/>
                        </a:rPr>
                        <a:t>0.3</a:t>
                      </a:r>
                    </a:p>
                  </a:txBody>
                  <a:tcPr marL="44075" marR="44075" marT="44075" marB="44075" anchor="ctr"/>
                </a:tc>
                <a:extLst>
                  <a:ext uri="{0D108BD9-81ED-4DB2-BD59-A6C34878D82A}">
                    <a16:rowId xmlns:a16="http://schemas.microsoft.com/office/drawing/2014/main" val="1987769621"/>
                  </a:ext>
                </a:extLst>
              </a:tr>
            </a:tbl>
          </a:graphicData>
        </a:graphic>
      </p:graphicFrame>
      <p:sp>
        <p:nvSpPr>
          <p:cNvPr id="10" name="TextBox 9">
            <a:extLst>
              <a:ext uri="{FF2B5EF4-FFF2-40B4-BE49-F238E27FC236}">
                <a16:creationId xmlns:a16="http://schemas.microsoft.com/office/drawing/2014/main" id="{C81347BE-3141-46F0-BE91-0063F4DAD4BB}"/>
              </a:ext>
            </a:extLst>
          </p:cNvPr>
          <p:cNvSpPr txBox="1"/>
          <p:nvPr/>
        </p:nvSpPr>
        <p:spPr>
          <a:xfrm>
            <a:off x="609600" y="5715000"/>
            <a:ext cx="4191000" cy="253916"/>
          </a:xfrm>
          <a:prstGeom prst="rect">
            <a:avLst/>
          </a:prstGeom>
          <a:noFill/>
        </p:spPr>
        <p:txBody>
          <a:bodyPr wrap="square" rtlCol="0">
            <a:spAutoFit/>
          </a:bodyPr>
          <a:lstStyle/>
          <a:p>
            <a:r>
              <a:rPr lang="en-US" altLang="ko-KR" sz="1050" b="1" dirty="0">
                <a:latin typeface="Times New Roman" panose="02020603050405020304" pitchFamily="18" charset="0"/>
                <a:cs typeface="Times New Roman" panose="02020603050405020304" pitchFamily="18" charset="0"/>
              </a:rPr>
              <a:t>Table 1 </a:t>
            </a:r>
            <a:r>
              <a:rPr lang="en-US" altLang="ko-KR" sz="1050" dirty="0">
                <a:latin typeface="Times New Roman" panose="02020603050405020304" pitchFamily="18" charset="0"/>
                <a:cs typeface="Times New Roman" panose="02020603050405020304" pitchFamily="18" charset="0"/>
              </a:rPr>
              <a:t>:  Properties of PV Module</a:t>
            </a:r>
            <a:endParaRPr lang="ko-KR" altLang="en-US" sz="1050" dirty="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C1EA40E2-3C46-48E8-B84A-CD23E0265B31}"/>
              </a:ext>
            </a:extLst>
          </p:cNvPr>
          <p:cNvSpPr txBox="1"/>
          <p:nvPr/>
        </p:nvSpPr>
        <p:spPr>
          <a:xfrm>
            <a:off x="8001000" y="4919149"/>
            <a:ext cx="4191000" cy="253916"/>
          </a:xfrm>
          <a:prstGeom prst="rect">
            <a:avLst/>
          </a:prstGeom>
          <a:noFill/>
        </p:spPr>
        <p:txBody>
          <a:bodyPr wrap="square" rtlCol="0">
            <a:spAutoFit/>
          </a:bodyPr>
          <a:lstStyle/>
          <a:p>
            <a:r>
              <a:rPr lang="en-US" altLang="ko-KR" sz="1050" b="1" dirty="0">
                <a:latin typeface="Times New Roman" panose="02020603050405020304" pitchFamily="18" charset="0"/>
                <a:cs typeface="Times New Roman" panose="02020603050405020304" pitchFamily="18" charset="0"/>
              </a:rPr>
              <a:t>Fig. 1 </a:t>
            </a:r>
            <a:r>
              <a:rPr lang="en-US" altLang="ko-KR" sz="1050" dirty="0">
                <a:latin typeface="Times New Roman" panose="02020603050405020304" pitchFamily="18" charset="0"/>
                <a:cs typeface="Times New Roman" panose="02020603050405020304" pitchFamily="18" charset="0"/>
              </a:rPr>
              <a:t>:  Schematic diagram of PV-PCM system</a:t>
            </a:r>
            <a:endParaRPr lang="ko-KR" altLang="en-US" sz="1050" dirty="0">
              <a:latin typeface="Times New Roman" panose="02020603050405020304" pitchFamily="18" charset="0"/>
              <a:cs typeface="Times New Roman" panose="02020603050405020304" pitchFamily="18" charset="0"/>
            </a:endParaRPr>
          </a:p>
        </p:txBody>
      </p:sp>
      <p:sp>
        <p:nvSpPr>
          <p:cNvPr id="13" name="직사각형 12">
            <a:extLst>
              <a:ext uri="{FF2B5EF4-FFF2-40B4-BE49-F238E27FC236}">
                <a16:creationId xmlns:a16="http://schemas.microsoft.com/office/drawing/2014/main" id="{0EBD57CB-C712-4304-9343-C0A6B8A749CD}"/>
              </a:ext>
            </a:extLst>
          </p:cNvPr>
          <p:cNvSpPr/>
          <p:nvPr/>
        </p:nvSpPr>
        <p:spPr>
          <a:xfrm>
            <a:off x="0" y="6604084"/>
            <a:ext cx="2363147" cy="253916"/>
          </a:xfrm>
          <a:prstGeom prst="rect">
            <a:avLst/>
          </a:prstGeom>
        </p:spPr>
        <p:txBody>
          <a:bodyPr wrap="none">
            <a:spAutoFit/>
          </a:bodyPr>
          <a:lstStyle/>
          <a:p>
            <a:r>
              <a:rPr lang="en-US" altLang="ko-KR" sz="1050" b="1" dirty="0">
                <a:latin typeface="Times New Roman" panose="02020603050405020304" pitchFamily="18" charset="0"/>
                <a:cs typeface="Times New Roman" panose="02020603050405020304" pitchFamily="18" charset="0"/>
              </a:rPr>
              <a:t>Heat Transfer and Reactive Flow Lab</a:t>
            </a:r>
            <a:endParaRPr lang="ko-KR" altLang="en-US" sz="105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9FB748C-E891-4121-B733-28C2FACD4309}"/>
              </a:ext>
            </a:extLst>
          </p:cNvPr>
          <p:cNvSpPr>
            <a:spLocks noGrp="1"/>
          </p:cNvSpPr>
          <p:nvPr>
            <p:ph type="title"/>
          </p:nvPr>
        </p:nvSpPr>
        <p:spPr>
          <a:xfrm>
            <a:off x="721868" y="734948"/>
            <a:ext cx="6745732" cy="553998"/>
          </a:xfrm>
        </p:spPr>
        <p:txBody>
          <a:bodyPr/>
          <a:lstStyle/>
          <a:p>
            <a:r>
              <a:rPr lang="en-US" altLang="ko-KR" dirty="0">
                <a:latin typeface="Times New Roman" panose="02020603050405020304" pitchFamily="18" charset="0"/>
                <a:cs typeface="Times New Roman" panose="02020603050405020304" pitchFamily="18" charset="0"/>
              </a:rPr>
              <a:t>Methodology</a:t>
            </a:r>
            <a:endParaRPr lang="ko-KR" altLang="en-US" dirty="0">
              <a:latin typeface="Times New Roman" panose="02020603050405020304" pitchFamily="18" charset="0"/>
              <a:cs typeface="Times New Roman" panose="02020603050405020304" pitchFamily="18" charset="0"/>
            </a:endParaRPr>
          </a:p>
        </p:txBody>
      </p:sp>
      <p:sp>
        <p:nvSpPr>
          <p:cNvPr id="4" name="직사각형 3">
            <a:extLst>
              <a:ext uri="{FF2B5EF4-FFF2-40B4-BE49-F238E27FC236}">
                <a16:creationId xmlns:a16="http://schemas.microsoft.com/office/drawing/2014/main" id="{0F33BB53-77F1-45AA-9299-2A03D8ECBBFE}"/>
              </a:ext>
            </a:extLst>
          </p:cNvPr>
          <p:cNvSpPr/>
          <p:nvPr/>
        </p:nvSpPr>
        <p:spPr>
          <a:xfrm>
            <a:off x="1219200" y="1524000"/>
            <a:ext cx="4953000" cy="4403450"/>
          </a:xfrm>
          <a:prstGeom prst="rect">
            <a:avLst/>
          </a:prstGeom>
        </p:spPr>
        <p:txBody>
          <a:bodyPr wrap="square">
            <a:spAutoFit/>
          </a:bodyPr>
          <a:lstStyle/>
          <a:p>
            <a:pPr marL="318770" indent="-306705">
              <a:lnSpc>
                <a:spcPct val="150000"/>
              </a:lnSpc>
              <a:spcBef>
                <a:spcPts val="95"/>
              </a:spcBef>
              <a:buClr>
                <a:srgbClr val="4471C4"/>
              </a:buClr>
              <a:buSzPct val="91071"/>
              <a:buFont typeface="Wingdings"/>
              <a:buChar char=""/>
              <a:tabLst>
                <a:tab pos="319405" algn="l"/>
              </a:tabLst>
            </a:pPr>
            <a:r>
              <a:rPr lang="en-US" altLang="ko-KR" sz="2000" spc="-20" dirty="0">
                <a:solidFill>
                  <a:srgbClr val="404040"/>
                </a:solidFill>
                <a:latin typeface="Times New Roman" panose="02020603050405020304" pitchFamily="18" charset="0"/>
                <a:cs typeface="Times New Roman" panose="02020603050405020304" pitchFamily="18" charset="0"/>
              </a:rPr>
              <a:t>For modeling melting process of phase change enthalpy-porosity technique is used</a:t>
            </a:r>
          </a:p>
          <a:p>
            <a:pPr marL="318770" indent="-306705">
              <a:lnSpc>
                <a:spcPct val="150000"/>
              </a:lnSpc>
              <a:spcBef>
                <a:spcPts val="95"/>
              </a:spcBef>
              <a:buClr>
                <a:srgbClr val="4471C4"/>
              </a:buClr>
              <a:buSzPct val="91071"/>
              <a:buFont typeface="Wingdings"/>
              <a:buChar char=""/>
              <a:tabLst>
                <a:tab pos="319405" algn="l"/>
              </a:tabLst>
            </a:pPr>
            <a:r>
              <a:rPr lang="en-US" altLang="ko-KR" sz="2000" spc="-20" dirty="0">
                <a:solidFill>
                  <a:srgbClr val="404040"/>
                </a:solidFill>
                <a:latin typeface="Times New Roman" panose="02020603050405020304" pitchFamily="18" charset="0"/>
                <a:cs typeface="Times New Roman" panose="02020603050405020304" pitchFamily="18" charset="0"/>
              </a:rPr>
              <a:t>Mushy zone is modeled as a pseudo porous medium</a:t>
            </a:r>
          </a:p>
          <a:p>
            <a:pPr marL="318770" indent="-306705">
              <a:lnSpc>
                <a:spcPct val="150000"/>
              </a:lnSpc>
              <a:spcBef>
                <a:spcPts val="95"/>
              </a:spcBef>
              <a:buClr>
                <a:srgbClr val="4471C4"/>
              </a:buClr>
              <a:buSzPct val="91071"/>
              <a:buFont typeface="Wingdings"/>
              <a:buChar char=""/>
              <a:tabLst>
                <a:tab pos="319405" algn="l"/>
              </a:tabLst>
            </a:pPr>
            <a:r>
              <a:rPr lang="en-US" altLang="ko-KR" sz="2000" spc="-20" dirty="0">
                <a:solidFill>
                  <a:srgbClr val="404040"/>
                </a:solidFill>
                <a:latin typeface="Times New Roman" panose="02020603050405020304" pitchFamily="18" charset="0"/>
                <a:cs typeface="Times New Roman" panose="02020603050405020304" pitchFamily="18" charset="0"/>
              </a:rPr>
              <a:t>The PCM density is modeled by </a:t>
            </a:r>
            <a:r>
              <a:rPr lang="en-US" altLang="ko-KR" sz="2000" spc="-20" dirty="0" err="1">
                <a:solidFill>
                  <a:srgbClr val="404040"/>
                </a:solidFill>
                <a:latin typeface="Times New Roman" panose="02020603050405020304" pitchFamily="18" charset="0"/>
                <a:cs typeface="Times New Roman" panose="02020603050405020304" pitchFamily="18" charset="0"/>
              </a:rPr>
              <a:t>Boussinesq</a:t>
            </a:r>
            <a:r>
              <a:rPr lang="en-US" altLang="ko-KR" sz="2000" spc="-20" dirty="0">
                <a:solidFill>
                  <a:srgbClr val="404040"/>
                </a:solidFill>
                <a:latin typeface="Times New Roman" panose="02020603050405020304" pitchFamily="18" charset="0"/>
                <a:cs typeface="Times New Roman" panose="02020603050405020304" pitchFamily="18" charset="0"/>
              </a:rPr>
              <a:t> approximation</a:t>
            </a:r>
          </a:p>
          <a:p>
            <a:pPr marL="318770" indent="-306705">
              <a:lnSpc>
                <a:spcPct val="150000"/>
              </a:lnSpc>
              <a:spcBef>
                <a:spcPts val="95"/>
              </a:spcBef>
              <a:buClr>
                <a:srgbClr val="4471C4"/>
              </a:buClr>
              <a:buSzPct val="91071"/>
              <a:buFont typeface="Wingdings"/>
              <a:buChar char=""/>
              <a:tabLst>
                <a:tab pos="319405" algn="l"/>
              </a:tabLst>
            </a:pPr>
            <a:r>
              <a:rPr lang="en-US" altLang="ko-KR" sz="2000" spc="-20" dirty="0">
                <a:solidFill>
                  <a:srgbClr val="404040"/>
                </a:solidFill>
                <a:latin typeface="Times New Roman" panose="02020603050405020304" pitchFamily="18" charset="0"/>
                <a:cs typeface="Times New Roman" panose="02020603050405020304" pitchFamily="18" charset="0"/>
              </a:rPr>
              <a:t>PCM selected for this simulation is Calcium Chloride hexahydrate</a:t>
            </a:r>
          </a:p>
          <a:p>
            <a:pPr marL="318770" indent="-306705">
              <a:lnSpc>
                <a:spcPct val="150000"/>
              </a:lnSpc>
              <a:spcBef>
                <a:spcPts val="95"/>
              </a:spcBef>
              <a:buClr>
                <a:srgbClr val="4471C4"/>
              </a:buClr>
              <a:buSzPct val="91071"/>
              <a:buFont typeface="Wingdings"/>
              <a:buChar char=""/>
              <a:tabLst>
                <a:tab pos="319405" algn="l"/>
              </a:tabLst>
            </a:pPr>
            <a:endParaRPr lang="en-US" altLang="ko-KR" sz="2800" spc="-20" dirty="0">
              <a:solidFill>
                <a:srgbClr val="404040"/>
              </a:solidFill>
              <a:latin typeface="Arial MT"/>
              <a:cs typeface="Arial MT"/>
            </a:endParaRPr>
          </a:p>
        </p:txBody>
      </p:sp>
      <p:sp>
        <p:nvSpPr>
          <p:cNvPr id="5" name="TextBox 4">
            <a:extLst>
              <a:ext uri="{FF2B5EF4-FFF2-40B4-BE49-F238E27FC236}">
                <a16:creationId xmlns:a16="http://schemas.microsoft.com/office/drawing/2014/main" id="{88F2664A-C0FC-485A-A920-A8FC3C938CB2}"/>
              </a:ext>
            </a:extLst>
          </p:cNvPr>
          <p:cNvSpPr txBox="1"/>
          <p:nvPr/>
        </p:nvSpPr>
        <p:spPr>
          <a:xfrm>
            <a:off x="6400800" y="5326003"/>
            <a:ext cx="3810000" cy="415498"/>
          </a:xfrm>
          <a:prstGeom prst="rect">
            <a:avLst/>
          </a:prstGeom>
          <a:noFill/>
        </p:spPr>
        <p:txBody>
          <a:bodyPr wrap="square" rtlCol="0">
            <a:spAutoFit/>
          </a:bodyPr>
          <a:lstStyle/>
          <a:p>
            <a:r>
              <a:rPr lang="en-US" altLang="ko-KR" sz="1050" b="1" dirty="0">
                <a:latin typeface="Times New Roman" panose="02020603050405020304" pitchFamily="18" charset="0"/>
                <a:cs typeface="Times New Roman" panose="02020603050405020304" pitchFamily="18" charset="0"/>
              </a:rPr>
              <a:t>Table 2 </a:t>
            </a:r>
            <a:r>
              <a:rPr lang="en-US" altLang="ko-KR" sz="1050" dirty="0">
                <a:latin typeface="Times New Roman" panose="02020603050405020304" pitchFamily="18" charset="0"/>
                <a:cs typeface="Times New Roman" panose="02020603050405020304" pitchFamily="18" charset="0"/>
              </a:rPr>
              <a:t>: Thermal Properties of PCM Calcium Chloride Hexahydrate </a:t>
            </a:r>
            <a:endParaRPr lang="ko-KR" altLang="en-US" sz="1050" dirty="0">
              <a:latin typeface="Times New Roman" panose="02020603050405020304" pitchFamily="18" charset="0"/>
              <a:cs typeface="Times New Roman" panose="02020603050405020304" pitchFamily="18" charset="0"/>
            </a:endParaRPr>
          </a:p>
        </p:txBody>
      </p:sp>
      <p:graphicFrame>
        <p:nvGraphicFramePr>
          <p:cNvPr id="6" name="표 5">
            <a:extLst>
              <a:ext uri="{FF2B5EF4-FFF2-40B4-BE49-F238E27FC236}">
                <a16:creationId xmlns:a16="http://schemas.microsoft.com/office/drawing/2014/main" id="{BF613DEC-EA8F-45C8-A562-F66612D54DEB}"/>
              </a:ext>
            </a:extLst>
          </p:cNvPr>
          <p:cNvGraphicFramePr>
            <a:graphicFrameLocks noGrp="1"/>
          </p:cNvGraphicFramePr>
          <p:nvPr>
            <p:extLst>
              <p:ext uri="{D42A27DB-BD31-4B8C-83A1-F6EECF244321}">
                <p14:modId xmlns:p14="http://schemas.microsoft.com/office/powerpoint/2010/main" val="4122015688"/>
              </p:ext>
            </p:extLst>
          </p:nvPr>
        </p:nvGraphicFramePr>
        <p:xfrm>
          <a:off x="6400800" y="1809140"/>
          <a:ext cx="4732168" cy="3358680"/>
        </p:xfrm>
        <a:graphic>
          <a:graphicData uri="http://schemas.openxmlformats.org/drawingml/2006/table">
            <a:tbl>
              <a:tblPr>
                <a:tableStyleId>{69CF1AB2-1976-4502-BF36-3FF5EA218861}</a:tableStyleId>
              </a:tblPr>
              <a:tblGrid>
                <a:gridCol w="2366084">
                  <a:extLst>
                    <a:ext uri="{9D8B030D-6E8A-4147-A177-3AD203B41FA5}">
                      <a16:colId xmlns:a16="http://schemas.microsoft.com/office/drawing/2014/main" val="2005706422"/>
                    </a:ext>
                  </a:extLst>
                </a:gridCol>
                <a:gridCol w="2366084">
                  <a:extLst>
                    <a:ext uri="{9D8B030D-6E8A-4147-A177-3AD203B41FA5}">
                      <a16:colId xmlns:a16="http://schemas.microsoft.com/office/drawing/2014/main" val="3325469604"/>
                    </a:ext>
                  </a:extLst>
                </a:gridCol>
              </a:tblGrid>
              <a:tr h="279890">
                <a:tc>
                  <a:txBody>
                    <a:bodyPr/>
                    <a:lstStyle/>
                    <a:p>
                      <a:r>
                        <a:rPr lang="en-US" sz="1050" dirty="0">
                          <a:effectLst/>
                        </a:rPr>
                        <a:t>Thermal property</a:t>
                      </a:r>
                      <a:endParaRPr lang="en-US" sz="1050" b="1" dirty="0">
                        <a:effectLst/>
                      </a:endParaRPr>
                    </a:p>
                  </a:txBody>
                  <a:tcPr marL="36068" marR="36068" marT="36068" marB="36068"/>
                </a:tc>
                <a:tc>
                  <a:txBody>
                    <a:bodyPr/>
                    <a:lstStyle/>
                    <a:p>
                      <a:r>
                        <a:rPr lang="en-US" sz="1050" dirty="0">
                          <a:effectLst/>
                        </a:rPr>
                        <a:t>Value</a:t>
                      </a:r>
                      <a:endParaRPr lang="en-US" sz="1050" b="1" dirty="0">
                        <a:effectLst/>
                      </a:endParaRPr>
                    </a:p>
                  </a:txBody>
                  <a:tcPr marL="36068" marR="36068" marT="36068" marB="36068"/>
                </a:tc>
                <a:extLst>
                  <a:ext uri="{0D108BD9-81ED-4DB2-BD59-A6C34878D82A}">
                    <a16:rowId xmlns:a16="http://schemas.microsoft.com/office/drawing/2014/main" val="2612663362"/>
                  </a:ext>
                </a:extLst>
              </a:tr>
              <a:tr h="279890">
                <a:tc>
                  <a:txBody>
                    <a:bodyPr/>
                    <a:lstStyle/>
                    <a:p>
                      <a:r>
                        <a:rPr lang="en-US" sz="1050" dirty="0">
                          <a:effectLst/>
                        </a:rPr>
                        <a:t>Melting temperature (K)</a:t>
                      </a:r>
                    </a:p>
                  </a:txBody>
                  <a:tcPr marL="36068" marR="36068" marT="36068" marB="36068" anchor="ctr"/>
                </a:tc>
                <a:tc>
                  <a:txBody>
                    <a:bodyPr/>
                    <a:lstStyle/>
                    <a:p>
                      <a:r>
                        <a:rPr lang="en-US" altLang="ko-KR" sz="1050">
                          <a:effectLst/>
                        </a:rPr>
                        <a:t>302</a:t>
                      </a:r>
                    </a:p>
                  </a:txBody>
                  <a:tcPr marL="36068" marR="36068" marT="36068" marB="36068" anchor="ctr"/>
                </a:tc>
                <a:extLst>
                  <a:ext uri="{0D108BD9-81ED-4DB2-BD59-A6C34878D82A}">
                    <a16:rowId xmlns:a16="http://schemas.microsoft.com/office/drawing/2014/main" val="1499176009"/>
                  </a:ext>
                </a:extLst>
              </a:tr>
              <a:tr h="279890">
                <a:tc>
                  <a:txBody>
                    <a:bodyPr/>
                    <a:lstStyle/>
                    <a:p>
                      <a:r>
                        <a:rPr lang="en-US" sz="1050" dirty="0">
                          <a:effectLst/>
                        </a:rPr>
                        <a:t>Latent heat of fusion (kJ/kg)</a:t>
                      </a:r>
                    </a:p>
                  </a:txBody>
                  <a:tcPr marL="36068" marR="36068" marT="36068" marB="36068" anchor="ctr"/>
                </a:tc>
                <a:tc>
                  <a:txBody>
                    <a:bodyPr/>
                    <a:lstStyle/>
                    <a:p>
                      <a:r>
                        <a:rPr lang="en-US" altLang="ko-KR" sz="1050">
                          <a:effectLst/>
                        </a:rPr>
                        <a:t>188</a:t>
                      </a:r>
                    </a:p>
                  </a:txBody>
                  <a:tcPr marL="36068" marR="36068" marT="36068" marB="36068" anchor="ctr"/>
                </a:tc>
                <a:extLst>
                  <a:ext uri="{0D108BD9-81ED-4DB2-BD59-A6C34878D82A}">
                    <a16:rowId xmlns:a16="http://schemas.microsoft.com/office/drawing/2014/main" val="3244457187"/>
                  </a:ext>
                </a:extLst>
              </a:tr>
              <a:tr h="279890">
                <a:tc>
                  <a:txBody>
                    <a:bodyPr/>
                    <a:lstStyle/>
                    <a:p>
                      <a:r>
                        <a:rPr lang="en-US" sz="1050" dirty="0">
                          <a:effectLst/>
                        </a:rPr>
                        <a:t>Specific heat</a:t>
                      </a:r>
                    </a:p>
                  </a:txBody>
                  <a:tcPr marL="36068" marR="36068" marT="36068" marB="36068" anchor="ctr"/>
                </a:tc>
                <a:tc>
                  <a:txBody>
                    <a:bodyPr/>
                    <a:lstStyle/>
                    <a:p>
                      <a:endParaRPr lang="ko-KR" altLang="en-US" sz="1050">
                        <a:effectLst/>
                      </a:endParaRPr>
                    </a:p>
                  </a:txBody>
                  <a:tcPr marL="36068" marR="36068" marT="36068" marB="36068" anchor="ctr"/>
                </a:tc>
                <a:extLst>
                  <a:ext uri="{0D108BD9-81ED-4DB2-BD59-A6C34878D82A}">
                    <a16:rowId xmlns:a16="http://schemas.microsoft.com/office/drawing/2014/main" val="3686193116"/>
                  </a:ext>
                </a:extLst>
              </a:tr>
              <a:tr h="279890">
                <a:tc>
                  <a:txBody>
                    <a:bodyPr/>
                    <a:lstStyle/>
                    <a:p>
                      <a:r>
                        <a:rPr lang="en-US" sz="1050" dirty="0">
                          <a:effectLst/>
                        </a:rPr>
                        <a:t> Solid (kJ/kg K)</a:t>
                      </a:r>
                    </a:p>
                  </a:txBody>
                  <a:tcPr marL="36068" marR="36068" marT="36068" marB="36068" anchor="ctr"/>
                </a:tc>
                <a:tc>
                  <a:txBody>
                    <a:bodyPr/>
                    <a:lstStyle/>
                    <a:p>
                      <a:r>
                        <a:rPr lang="en-US" altLang="ko-KR" sz="1050" dirty="0">
                          <a:effectLst/>
                        </a:rPr>
                        <a:t>1.43</a:t>
                      </a:r>
                    </a:p>
                  </a:txBody>
                  <a:tcPr marL="36068" marR="36068" marT="36068" marB="36068" anchor="ctr"/>
                </a:tc>
                <a:extLst>
                  <a:ext uri="{0D108BD9-81ED-4DB2-BD59-A6C34878D82A}">
                    <a16:rowId xmlns:a16="http://schemas.microsoft.com/office/drawing/2014/main" val="2172451396"/>
                  </a:ext>
                </a:extLst>
              </a:tr>
              <a:tr h="279890">
                <a:tc>
                  <a:txBody>
                    <a:bodyPr/>
                    <a:lstStyle/>
                    <a:p>
                      <a:r>
                        <a:rPr lang="en-US" sz="1050" dirty="0">
                          <a:effectLst/>
                        </a:rPr>
                        <a:t> Liquid (kJ/kg K)</a:t>
                      </a:r>
                    </a:p>
                  </a:txBody>
                  <a:tcPr marL="36068" marR="36068" marT="36068" marB="36068" anchor="ctr"/>
                </a:tc>
                <a:tc>
                  <a:txBody>
                    <a:bodyPr/>
                    <a:lstStyle/>
                    <a:p>
                      <a:r>
                        <a:rPr lang="en-US" altLang="ko-KR" sz="1050">
                          <a:effectLst/>
                        </a:rPr>
                        <a:t>2.31</a:t>
                      </a:r>
                    </a:p>
                  </a:txBody>
                  <a:tcPr marL="36068" marR="36068" marT="36068" marB="36068" anchor="ctr"/>
                </a:tc>
                <a:extLst>
                  <a:ext uri="{0D108BD9-81ED-4DB2-BD59-A6C34878D82A}">
                    <a16:rowId xmlns:a16="http://schemas.microsoft.com/office/drawing/2014/main" val="3506597332"/>
                  </a:ext>
                </a:extLst>
              </a:tr>
              <a:tr h="279890">
                <a:tc>
                  <a:txBody>
                    <a:bodyPr/>
                    <a:lstStyle/>
                    <a:p>
                      <a:r>
                        <a:rPr lang="en-US" sz="1050" dirty="0">
                          <a:effectLst/>
                        </a:rPr>
                        <a:t>Density</a:t>
                      </a:r>
                    </a:p>
                  </a:txBody>
                  <a:tcPr marL="36068" marR="36068" marT="36068" marB="36068" anchor="ctr"/>
                </a:tc>
                <a:tc>
                  <a:txBody>
                    <a:bodyPr/>
                    <a:lstStyle/>
                    <a:p>
                      <a:endParaRPr lang="ko-KR" altLang="en-US" sz="1050" dirty="0">
                        <a:effectLst/>
                      </a:endParaRPr>
                    </a:p>
                  </a:txBody>
                  <a:tcPr marL="36068" marR="36068" marT="36068" marB="36068" anchor="ctr"/>
                </a:tc>
                <a:extLst>
                  <a:ext uri="{0D108BD9-81ED-4DB2-BD59-A6C34878D82A}">
                    <a16:rowId xmlns:a16="http://schemas.microsoft.com/office/drawing/2014/main" val="1331647458"/>
                  </a:ext>
                </a:extLst>
              </a:tr>
              <a:tr h="279890">
                <a:tc>
                  <a:txBody>
                    <a:bodyPr/>
                    <a:lstStyle/>
                    <a:p>
                      <a:r>
                        <a:rPr lang="en-US" sz="1050">
                          <a:effectLst/>
                        </a:rPr>
                        <a:t> Solid (kg/m</a:t>
                      </a:r>
                      <a:r>
                        <a:rPr lang="en-US" sz="1050" baseline="30000">
                          <a:effectLst/>
                        </a:rPr>
                        <a:t>3</a:t>
                      </a:r>
                      <a:r>
                        <a:rPr lang="en-US" sz="1050">
                          <a:effectLst/>
                        </a:rPr>
                        <a:t>)</a:t>
                      </a:r>
                    </a:p>
                  </a:txBody>
                  <a:tcPr marL="36068" marR="36068" marT="36068" marB="36068" anchor="ctr"/>
                </a:tc>
                <a:tc>
                  <a:txBody>
                    <a:bodyPr/>
                    <a:lstStyle/>
                    <a:p>
                      <a:r>
                        <a:rPr lang="en-US" altLang="ko-KR" sz="1050" dirty="0">
                          <a:effectLst/>
                        </a:rPr>
                        <a:t>1710</a:t>
                      </a:r>
                    </a:p>
                  </a:txBody>
                  <a:tcPr marL="36068" marR="36068" marT="36068" marB="36068" anchor="ctr"/>
                </a:tc>
                <a:extLst>
                  <a:ext uri="{0D108BD9-81ED-4DB2-BD59-A6C34878D82A}">
                    <a16:rowId xmlns:a16="http://schemas.microsoft.com/office/drawing/2014/main" val="3318371259"/>
                  </a:ext>
                </a:extLst>
              </a:tr>
              <a:tr h="279890">
                <a:tc>
                  <a:txBody>
                    <a:bodyPr/>
                    <a:lstStyle/>
                    <a:p>
                      <a:r>
                        <a:rPr lang="en-US" sz="1050" dirty="0">
                          <a:effectLst/>
                        </a:rPr>
                        <a:t> Liquid (kg/m</a:t>
                      </a:r>
                      <a:r>
                        <a:rPr lang="en-US" sz="1050" baseline="30000" dirty="0">
                          <a:effectLst/>
                        </a:rPr>
                        <a:t>3</a:t>
                      </a:r>
                      <a:r>
                        <a:rPr lang="en-US" sz="1050" dirty="0">
                          <a:effectLst/>
                        </a:rPr>
                        <a:t>)</a:t>
                      </a:r>
                    </a:p>
                  </a:txBody>
                  <a:tcPr marL="36068" marR="36068" marT="36068" marB="36068" anchor="ctr"/>
                </a:tc>
                <a:tc>
                  <a:txBody>
                    <a:bodyPr/>
                    <a:lstStyle/>
                    <a:p>
                      <a:r>
                        <a:rPr lang="en-US" altLang="ko-KR" sz="1050" dirty="0">
                          <a:effectLst/>
                        </a:rPr>
                        <a:t>1580</a:t>
                      </a:r>
                    </a:p>
                  </a:txBody>
                  <a:tcPr marL="36068" marR="36068" marT="36068" marB="36068" anchor="ctr"/>
                </a:tc>
                <a:extLst>
                  <a:ext uri="{0D108BD9-81ED-4DB2-BD59-A6C34878D82A}">
                    <a16:rowId xmlns:a16="http://schemas.microsoft.com/office/drawing/2014/main" val="3819285379"/>
                  </a:ext>
                </a:extLst>
              </a:tr>
              <a:tr h="279890">
                <a:tc>
                  <a:txBody>
                    <a:bodyPr/>
                    <a:lstStyle/>
                    <a:p>
                      <a:r>
                        <a:rPr lang="en-US" sz="1050">
                          <a:effectLst/>
                        </a:rPr>
                        <a:t>Thermal conductivity</a:t>
                      </a:r>
                    </a:p>
                  </a:txBody>
                  <a:tcPr marL="36068" marR="36068" marT="36068" marB="36068" anchor="ctr"/>
                </a:tc>
                <a:tc>
                  <a:txBody>
                    <a:bodyPr/>
                    <a:lstStyle/>
                    <a:p>
                      <a:endParaRPr lang="ko-KR" altLang="en-US" sz="1050" dirty="0">
                        <a:effectLst/>
                      </a:endParaRPr>
                    </a:p>
                  </a:txBody>
                  <a:tcPr marL="36068" marR="36068" marT="36068" marB="36068" anchor="ctr"/>
                </a:tc>
                <a:extLst>
                  <a:ext uri="{0D108BD9-81ED-4DB2-BD59-A6C34878D82A}">
                    <a16:rowId xmlns:a16="http://schemas.microsoft.com/office/drawing/2014/main" val="490847986"/>
                  </a:ext>
                </a:extLst>
              </a:tr>
              <a:tr h="279890">
                <a:tc>
                  <a:txBody>
                    <a:bodyPr/>
                    <a:lstStyle/>
                    <a:p>
                      <a:r>
                        <a:rPr lang="en-US" sz="1050">
                          <a:effectLst/>
                        </a:rPr>
                        <a:t> Solid (W/m K)</a:t>
                      </a:r>
                    </a:p>
                  </a:txBody>
                  <a:tcPr marL="36068" marR="36068" marT="36068" marB="36068" anchor="ctr"/>
                </a:tc>
                <a:tc>
                  <a:txBody>
                    <a:bodyPr/>
                    <a:lstStyle/>
                    <a:p>
                      <a:r>
                        <a:rPr lang="en-US" altLang="ko-KR" sz="1050" dirty="0">
                          <a:effectLst/>
                        </a:rPr>
                        <a:t>1.09</a:t>
                      </a:r>
                    </a:p>
                  </a:txBody>
                  <a:tcPr marL="36068" marR="36068" marT="36068" marB="36068" anchor="ctr"/>
                </a:tc>
                <a:extLst>
                  <a:ext uri="{0D108BD9-81ED-4DB2-BD59-A6C34878D82A}">
                    <a16:rowId xmlns:a16="http://schemas.microsoft.com/office/drawing/2014/main" val="2365863924"/>
                  </a:ext>
                </a:extLst>
              </a:tr>
              <a:tr h="279890">
                <a:tc>
                  <a:txBody>
                    <a:bodyPr/>
                    <a:lstStyle/>
                    <a:p>
                      <a:r>
                        <a:rPr lang="en-US" sz="1050" dirty="0">
                          <a:effectLst/>
                        </a:rPr>
                        <a:t> Liquid (W/m K)</a:t>
                      </a:r>
                    </a:p>
                  </a:txBody>
                  <a:tcPr marL="36068" marR="36068" marT="36068" marB="36068" anchor="ctr"/>
                </a:tc>
                <a:tc>
                  <a:txBody>
                    <a:bodyPr/>
                    <a:lstStyle/>
                    <a:p>
                      <a:r>
                        <a:rPr lang="en-US" altLang="ko-KR" sz="1050" dirty="0">
                          <a:effectLst/>
                        </a:rPr>
                        <a:t>0.5</a:t>
                      </a:r>
                    </a:p>
                  </a:txBody>
                  <a:tcPr marL="36068" marR="36068" marT="36068" marB="36068" anchor="ctr"/>
                </a:tc>
                <a:extLst>
                  <a:ext uri="{0D108BD9-81ED-4DB2-BD59-A6C34878D82A}">
                    <a16:rowId xmlns:a16="http://schemas.microsoft.com/office/drawing/2014/main" val="1259289650"/>
                  </a:ext>
                </a:extLst>
              </a:tr>
            </a:tbl>
          </a:graphicData>
        </a:graphic>
      </p:graphicFrame>
      <p:sp>
        <p:nvSpPr>
          <p:cNvPr id="10" name="직사각형 9">
            <a:extLst>
              <a:ext uri="{FF2B5EF4-FFF2-40B4-BE49-F238E27FC236}">
                <a16:creationId xmlns:a16="http://schemas.microsoft.com/office/drawing/2014/main" id="{C009B066-B718-4927-922F-3F57D1F66A3D}"/>
              </a:ext>
            </a:extLst>
          </p:cNvPr>
          <p:cNvSpPr/>
          <p:nvPr/>
        </p:nvSpPr>
        <p:spPr>
          <a:xfrm>
            <a:off x="0" y="6604084"/>
            <a:ext cx="2363147" cy="253916"/>
          </a:xfrm>
          <a:prstGeom prst="rect">
            <a:avLst/>
          </a:prstGeom>
        </p:spPr>
        <p:txBody>
          <a:bodyPr wrap="none">
            <a:spAutoFit/>
          </a:bodyPr>
          <a:lstStyle/>
          <a:p>
            <a:r>
              <a:rPr lang="en-US" altLang="ko-KR" sz="1050" b="1" dirty="0">
                <a:latin typeface="Times New Roman" panose="02020603050405020304" pitchFamily="18" charset="0"/>
                <a:cs typeface="Times New Roman" panose="02020603050405020304" pitchFamily="18" charset="0"/>
              </a:rPr>
              <a:t>Heat Transfer and Reactive Flow Lab</a:t>
            </a:r>
            <a:endParaRPr lang="ko-KR" altLang="en-US" sz="105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521422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98398" y="706373"/>
            <a:ext cx="8630285" cy="574040"/>
          </a:xfrm>
          <a:prstGeom prst="rect">
            <a:avLst/>
          </a:prstGeom>
        </p:spPr>
        <p:txBody>
          <a:bodyPr vert="horz" wrap="square" lIns="0" tIns="12700" rIns="0" bIns="0" rtlCol="0">
            <a:spAutoFit/>
          </a:bodyPr>
          <a:lstStyle/>
          <a:p>
            <a:pPr marL="12700">
              <a:lnSpc>
                <a:spcPct val="100000"/>
              </a:lnSpc>
              <a:spcBef>
                <a:spcPts val="100"/>
              </a:spcBef>
            </a:pPr>
            <a:r>
              <a:rPr lang="en-US" spc="-5" dirty="0">
                <a:latin typeface="Times New Roman" panose="02020603050405020304" pitchFamily="18" charset="0"/>
                <a:cs typeface="Times New Roman" panose="02020603050405020304" pitchFamily="18" charset="0"/>
              </a:rPr>
              <a:t>Numerical Procedure</a:t>
            </a:r>
            <a:endParaRPr spc="-5" dirty="0">
              <a:latin typeface="Times New Roman" panose="02020603050405020304" pitchFamily="18" charset="0"/>
              <a:cs typeface="Times New Roman" panose="02020603050405020304" pitchFamily="18" charset="0"/>
            </a:endParaRPr>
          </a:p>
        </p:txBody>
      </p:sp>
      <p:sp>
        <p:nvSpPr>
          <p:cNvPr id="27" name="직사각형 26">
            <a:extLst>
              <a:ext uri="{FF2B5EF4-FFF2-40B4-BE49-F238E27FC236}">
                <a16:creationId xmlns:a16="http://schemas.microsoft.com/office/drawing/2014/main" id="{BB32D956-AFFE-4040-B753-13B87D203042}"/>
              </a:ext>
            </a:extLst>
          </p:cNvPr>
          <p:cNvSpPr/>
          <p:nvPr/>
        </p:nvSpPr>
        <p:spPr>
          <a:xfrm>
            <a:off x="838200" y="1714500"/>
            <a:ext cx="5715000" cy="3281476"/>
          </a:xfrm>
          <a:prstGeom prst="rect">
            <a:avLst/>
          </a:prstGeom>
        </p:spPr>
        <p:txBody>
          <a:bodyPr wrap="square">
            <a:spAutoFit/>
          </a:bodyPr>
          <a:lstStyle/>
          <a:p>
            <a:pPr marL="318770" indent="-306705" algn="just">
              <a:lnSpc>
                <a:spcPct val="150000"/>
              </a:lnSpc>
              <a:spcBef>
                <a:spcPts val="95"/>
              </a:spcBef>
              <a:buClr>
                <a:srgbClr val="4471C4"/>
              </a:buClr>
              <a:buSzPct val="91071"/>
              <a:buFont typeface="Wingdings"/>
              <a:buChar char=""/>
              <a:tabLst>
                <a:tab pos="319405" algn="l"/>
              </a:tabLst>
            </a:pPr>
            <a:r>
              <a:rPr lang="en-US" altLang="ko-KR" sz="2000" spc="-20" dirty="0">
                <a:solidFill>
                  <a:srgbClr val="404040"/>
                </a:solidFill>
                <a:latin typeface="Times New Roman" panose="02020603050405020304" pitchFamily="18" charset="0"/>
                <a:cs typeface="Times New Roman" panose="02020603050405020304" pitchFamily="18" charset="0"/>
              </a:rPr>
              <a:t>Two axis sun tracker is used for the PV-PCM system in this model, the PV panel is perpendicular to the direction of the solar radiation  at all times and heat flux has small  variation</a:t>
            </a:r>
          </a:p>
          <a:p>
            <a:pPr marL="318770" indent="-306705" algn="just">
              <a:lnSpc>
                <a:spcPct val="150000"/>
              </a:lnSpc>
              <a:spcBef>
                <a:spcPts val="95"/>
              </a:spcBef>
              <a:buClr>
                <a:srgbClr val="4471C4"/>
              </a:buClr>
              <a:buSzPct val="91071"/>
              <a:buFont typeface="Wingdings"/>
              <a:buChar char=""/>
              <a:tabLst>
                <a:tab pos="319405" algn="l"/>
              </a:tabLst>
            </a:pPr>
            <a:r>
              <a:rPr lang="en-US" altLang="ko-KR" sz="2000" spc="-20" dirty="0">
                <a:solidFill>
                  <a:srgbClr val="404040"/>
                </a:solidFill>
                <a:latin typeface="Times New Roman" panose="02020603050405020304" pitchFamily="18" charset="0"/>
                <a:cs typeface="Times New Roman" panose="02020603050405020304" pitchFamily="18" charset="0"/>
              </a:rPr>
              <a:t>The PCM temperatures are calculated for a few specific points at Top, middle and bottom of the container</a:t>
            </a:r>
            <a:endParaRPr lang="en-US" altLang="ko-KR" sz="2800" spc="-20" dirty="0">
              <a:solidFill>
                <a:srgbClr val="404040"/>
              </a:solidFill>
              <a:latin typeface="Times New Roman" panose="02020603050405020304" pitchFamily="18" charset="0"/>
              <a:cs typeface="Times New Roman" panose="02020603050405020304" pitchFamily="18" charset="0"/>
            </a:endParaRPr>
          </a:p>
        </p:txBody>
      </p:sp>
      <p:pic>
        <p:nvPicPr>
          <p:cNvPr id="4" name="그림 3">
            <a:extLst>
              <a:ext uri="{FF2B5EF4-FFF2-40B4-BE49-F238E27FC236}">
                <a16:creationId xmlns:a16="http://schemas.microsoft.com/office/drawing/2014/main" id="{AE6FAA91-099F-40C5-A903-14AFFCFBACF6}"/>
              </a:ext>
            </a:extLst>
          </p:cNvPr>
          <p:cNvPicPr>
            <a:picLocks noChangeAspect="1"/>
          </p:cNvPicPr>
          <p:nvPr/>
        </p:nvPicPr>
        <p:blipFill>
          <a:blip r:embed="rId2"/>
          <a:stretch>
            <a:fillRect/>
          </a:stretch>
        </p:blipFill>
        <p:spPr>
          <a:xfrm>
            <a:off x="7162800" y="1870736"/>
            <a:ext cx="4770783" cy="3429000"/>
          </a:xfrm>
          <a:prstGeom prst="rect">
            <a:avLst/>
          </a:prstGeom>
        </p:spPr>
      </p:pic>
      <p:sp>
        <p:nvSpPr>
          <p:cNvPr id="7" name="TextBox 6">
            <a:extLst>
              <a:ext uri="{FF2B5EF4-FFF2-40B4-BE49-F238E27FC236}">
                <a16:creationId xmlns:a16="http://schemas.microsoft.com/office/drawing/2014/main" id="{0E1BA068-E709-451F-8A11-B4B1C93E0093}"/>
              </a:ext>
            </a:extLst>
          </p:cNvPr>
          <p:cNvSpPr txBox="1"/>
          <p:nvPr/>
        </p:nvSpPr>
        <p:spPr>
          <a:xfrm>
            <a:off x="7571739" y="5450806"/>
            <a:ext cx="4191000" cy="253916"/>
          </a:xfrm>
          <a:prstGeom prst="rect">
            <a:avLst/>
          </a:prstGeom>
          <a:noFill/>
        </p:spPr>
        <p:txBody>
          <a:bodyPr wrap="square" rtlCol="0">
            <a:spAutoFit/>
          </a:bodyPr>
          <a:lstStyle/>
          <a:p>
            <a:r>
              <a:rPr lang="en-US" altLang="ko-KR" sz="1050" b="1" dirty="0">
                <a:latin typeface="Times New Roman" panose="02020603050405020304" pitchFamily="18" charset="0"/>
                <a:cs typeface="Times New Roman" panose="02020603050405020304" pitchFamily="18" charset="0"/>
              </a:rPr>
              <a:t>Fig. 2 </a:t>
            </a:r>
            <a:r>
              <a:rPr lang="en-US" altLang="ko-KR" sz="1050" dirty="0">
                <a:latin typeface="Times New Roman" panose="02020603050405020304" pitchFamily="18" charset="0"/>
                <a:cs typeface="Times New Roman" panose="02020603050405020304" pitchFamily="18" charset="0"/>
              </a:rPr>
              <a:t>:  The positions for calculating PCM temperature</a:t>
            </a:r>
            <a:endParaRPr lang="ko-KR" altLang="en-US" sz="1050" dirty="0">
              <a:latin typeface="Times New Roman" panose="02020603050405020304" pitchFamily="18" charset="0"/>
              <a:cs typeface="Times New Roman" panose="02020603050405020304" pitchFamily="18" charset="0"/>
            </a:endParaRPr>
          </a:p>
        </p:txBody>
      </p:sp>
      <p:sp>
        <p:nvSpPr>
          <p:cNvPr id="9" name="직사각형 8">
            <a:extLst>
              <a:ext uri="{FF2B5EF4-FFF2-40B4-BE49-F238E27FC236}">
                <a16:creationId xmlns:a16="http://schemas.microsoft.com/office/drawing/2014/main" id="{DF8F2474-6A9F-450B-AE27-C8F1954C63AB}"/>
              </a:ext>
            </a:extLst>
          </p:cNvPr>
          <p:cNvSpPr/>
          <p:nvPr/>
        </p:nvSpPr>
        <p:spPr>
          <a:xfrm>
            <a:off x="0" y="6604084"/>
            <a:ext cx="2363147" cy="253916"/>
          </a:xfrm>
          <a:prstGeom prst="rect">
            <a:avLst/>
          </a:prstGeom>
        </p:spPr>
        <p:txBody>
          <a:bodyPr wrap="none">
            <a:spAutoFit/>
          </a:bodyPr>
          <a:lstStyle/>
          <a:p>
            <a:r>
              <a:rPr lang="en-US" altLang="ko-KR" sz="1050" b="1" dirty="0">
                <a:latin typeface="Times New Roman" panose="02020603050405020304" pitchFamily="18" charset="0"/>
                <a:cs typeface="Times New Roman" panose="02020603050405020304" pitchFamily="18" charset="0"/>
              </a:rPr>
              <a:t>Heat Transfer and Reactive Flow Lab</a:t>
            </a:r>
            <a:endParaRPr lang="ko-KR" altLang="en-US" sz="105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F0B20B5-9F9F-4748-A43B-F1EF907E7115}"/>
              </a:ext>
            </a:extLst>
          </p:cNvPr>
          <p:cNvSpPr>
            <a:spLocks noGrp="1"/>
          </p:cNvSpPr>
          <p:nvPr>
            <p:ph type="title"/>
          </p:nvPr>
        </p:nvSpPr>
        <p:spPr/>
        <p:txBody>
          <a:bodyPr/>
          <a:lstStyle/>
          <a:p>
            <a:r>
              <a:rPr lang="en-US" altLang="ko-KR" dirty="0">
                <a:latin typeface="Times New Roman" panose="02020603050405020304" pitchFamily="18" charset="0"/>
                <a:cs typeface="Times New Roman" panose="02020603050405020304" pitchFamily="18" charset="0"/>
              </a:rPr>
              <a:t>Experimental Validation</a:t>
            </a:r>
            <a:endParaRPr lang="ko-KR" altLang="en-US" dirty="0"/>
          </a:p>
        </p:txBody>
      </p:sp>
      <p:sp>
        <p:nvSpPr>
          <p:cNvPr id="5" name="직사각형 4">
            <a:extLst>
              <a:ext uri="{FF2B5EF4-FFF2-40B4-BE49-F238E27FC236}">
                <a16:creationId xmlns:a16="http://schemas.microsoft.com/office/drawing/2014/main" id="{1A3BB928-891B-4277-93CE-D0A2B96E964F}"/>
              </a:ext>
            </a:extLst>
          </p:cNvPr>
          <p:cNvSpPr/>
          <p:nvPr/>
        </p:nvSpPr>
        <p:spPr>
          <a:xfrm>
            <a:off x="463105" y="1752600"/>
            <a:ext cx="5791200" cy="3739485"/>
          </a:xfrm>
          <a:prstGeom prst="rect">
            <a:avLst/>
          </a:prstGeom>
        </p:spPr>
        <p:txBody>
          <a:bodyPr wrap="square">
            <a:spAutoFit/>
          </a:bodyPr>
          <a:lstStyle/>
          <a:p>
            <a:pPr marL="318770" indent="-306705">
              <a:lnSpc>
                <a:spcPct val="150000"/>
              </a:lnSpc>
              <a:spcBef>
                <a:spcPts val="95"/>
              </a:spcBef>
              <a:buClr>
                <a:srgbClr val="4471C4"/>
              </a:buClr>
              <a:buSzPct val="91071"/>
              <a:buFont typeface="Wingdings"/>
              <a:buChar char=""/>
              <a:tabLst>
                <a:tab pos="319405" algn="l"/>
              </a:tabLst>
            </a:pPr>
            <a:r>
              <a:rPr lang="en-US" altLang="ko-KR" sz="2000" spc="-20" dirty="0">
                <a:solidFill>
                  <a:srgbClr val="404040"/>
                </a:solidFill>
                <a:latin typeface="Times New Roman" panose="02020603050405020304" pitchFamily="18" charset="0"/>
                <a:cs typeface="Times New Roman" panose="02020603050405020304" pitchFamily="18" charset="0"/>
              </a:rPr>
              <a:t>After the Designing the next step is Meshing</a:t>
            </a:r>
          </a:p>
          <a:p>
            <a:pPr marL="318770" indent="-306705">
              <a:lnSpc>
                <a:spcPct val="150000"/>
              </a:lnSpc>
              <a:spcBef>
                <a:spcPts val="95"/>
              </a:spcBef>
              <a:buClr>
                <a:srgbClr val="4471C4"/>
              </a:buClr>
              <a:buSzPct val="91071"/>
              <a:buFont typeface="Wingdings"/>
              <a:buChar char=""/>
              <a:tabLst>
                <a:tab pos="319405" algn="l"/>
              </a:tabLst>
            </a:pPr>
            <a:r>
              <a:rPr lang="en-US" altLang="ko-KR" sz="2000" spc="-20" dirty="0">
                <a:solidFill>
                  <a:srgbClr val="404040"/>
                </a:solidFill>
                <a:latin typeface="Times New Roman" panose="02020603050405020304" pitchFamily="18" charset="0"/>
                <a:cs typeface="Times New Roman" panose="02020603050405020304" pitchFamily="18" charset="0"/>
              </a:rPr>
              <a:t>A Proper meshing size was assigned to generate mesh for all parts </a:t>
            </a:r>
          </a:p>
          <a:p>
            <a:pPr marL="318770" indent="-306705">
              <a:lnSpc>
                <a:spcPct val="150000"/>
              </a:lnSpc>
              <a:spcBef>
                <a:spcPts val="95"/>
              </a:spcBef>
              <a:buClr>
                <a:srgbClr val="4471C4"/>
              </a:buClr>
              <a:buSzPct val="91071"/>
              <a:buFont typeface="Wingdings"/>
              <a:buChar char=""/>
              <a:tabLst>
                <a:tab pos="319405" algn="l"/>
              </a:tabLst>
            </a:pPr>
            <a:r>
              <a:rPr lang="en-US" altLang="ko-KR" sz="2000" spc="-20" dirty="0">
                <a:solidFill>
                  <a:srgbClr val="404040"/>
                </a:solidFill>
                <a:latin typeface="Times New Roman" panose="02020603050405020304" pitchFamily="18" charset="0"/>
                <a:cs typeface="Times New Roman" panose="02020603050405020304" pitchFamily="18" charset="0"/>
              </a:rPr>
              <a:t>SolidWorks provides default meshing through proper manager and it makes the whole process easy</a:t>
            </a:r>
          </a:p>
          <a:p>
            <a:pPr marL="318770" indent="-306705">
              <a:lnSpc>
                <a:spcPct val="150000"/>
              </a:lnSpc>
              <a:spcBef>
                <a:spcPts val="95"/>
              </a:spcBef>
              <a:buClr>
                <a:srgbClr val="4471C4"/>
              </a:buClr>
              <a:buSzPct val="91071"/>
              <a:buFont typeface="Wingdings"/>
              <a:buChar char=""/>
              <a:tabLst>
                <a:tab pos="319405" algn="l"/>
              </a:tabLst>
            </a:pPr>
            <a:r>
              <a:rPr lang="en-US" altLang="ko-KR" sz="2000" spc="-20" dirty="0">
                <a:solidFill>
                  <a:srgbClr val="404040"/>
                </a:solidFill>
                <a:latin typeface="Times New Roman" panose="02020603050405020304" pitchFamily="18" charset="0"/>
                <a:cs typeface="Times New Roman" panose="02020603050405020304" pitchFamily="18" charset="0"/>
              </a:rPr>
              <a:t>Although the meshing could be done but it is very necessary to have the Control Mesh </a:t>
            </a:r>
          </a:p>
          <a:p>
            <a:pPr marL="12065">
              <a:lnSpc>
                <a:spcPct val="150000"/>
              </a:lnSpc>
              <a:spcBef>
                <a:spcPts val="95"/>
              </a:spcBef>
              <a:buClr>
                <a:srgbClr val="4471C4"/>
              </a:buClr>
              <a:buSzPct val="91071"/>
              <a:tabLst>
                <a:tab pos="319405" algn="l"/>
              </a:tabLst>
            </a:pPr>
            <a:endParaRPr lang="en-US" altLang="ko-KR" spc="-20" dirty="0">
              <a:solidFill>
                <a:srgbClr val="404040"/>
              </a:solidFill>
              <a:latin typeface="Arial MT"/>
              <a:cs typeface="Arial MT"/>
            </a:endParaRPr>
          </a:p>
        </p:txBody>
      </p:sp>
      <p:pic>
        <p:nvPicPr>
          <p:cNvPr id="3" name="그림 2">
            <a:extLst>
              <a:ext uri="{FF2B5EF4-FFF2-40B4-BE49-F238E27FC236}">
                <a16:creationId xmlns:a16="http://schemas.microsoft.com/office/drawing/2014/main" id="{40B62833-6B13-4C3D-8832-718A00E9528D}"/>
              </a:ext>
            </a:extLst>
          </p:cNvPr>
          <p:cNvPicPr>
            <a:picLocks noChangeAspect="1"/>
          </p:cNvPicPr>
          <p:nvPr/>
        </p:nvPicPr>
        <p:blipFill>
          <a:blip r:embed="rId3"/>
          <a:stretch>
            <a:fillRect/>
          </a:stretch>
        </p:blipFill>
        <p:spPr>
          <a:xfrm>
            <a:off x="5995543" y="1739153"/>
            <a:ext cx="5937286" cy="3773552"/>
          </a:xfrm>
          <a:prstGeom prst="rect">
            <a:avLst/>
          </a:prstGeom>
        </p:spPr>
      </p:pic>
      <p:sp>
        <p:nvSpPr>
          <p:cNvPr id="6" name="TextBox 5">
            <a:extLst>
              <a:ext uri="{FF2B5EF4-FFF2-40B4-BE49-F238E27FC236}">
                <a16:creationId xmlns:a16="http://schemas.microsoft.com/office/drawing/2014/main" id="{4DB04C47-5E0C-4F4E-962A-E46D122ADBE4}"/>
              </a:ext>
            </a:extLst>
          </p:cNvPr>
          <p:cNvSpPr txBox="1"/>
          <p:nvPr/>
        </p:nvSpPr>
        <p:spPr>
          <a:xfrm>
            <a:off x="7162800" y="5735121"/>
            <a:ext cx="4191000" cy="415498"/>
          </a:xfrm>
          <a:prstGeom prst="rect">
            <a:avLst/>
          </a:prstGeom>
          <a:noFill/>
        </p:spPr>
        <p:txBody>
          <a:bodyPr wrap="square" rtlCol="0">
            <a:spAutoFit/>
          </a:bodyPr>
          <a:lstStyle/>
          <a:p>
            <a:r>
              <a:rPr lang="en-US" altLang="ko-KR" sz="1050" b="1" dirty="0">
                <a:latin typeface="Times New Roman" panose="02020603050405020304" pitchFamily="18" charset="0"/>
                <a:cs typeface="Times New Roman" panose="02020603050405020304" pitchFamily="18" charset="0"/>
              </a:rPr>
              <a:t>Fig. 4</a:t>
            </a:r>
            <a:r>
              <a:rPr lang="en-US" altLang="ko-KR" sz="1050" dirty="0">
                <a:latin typeface="Times New Roman" panose="02020603050405020304" pitchFamily="18" charset="0"/>
                <a:cs typeface="Times New Roman" panose="02020603050405020304" pitchFamily="18" charset="0"/>
              </a:rPr>
              <a:t>:  Numerical and experimental results for the PCM temperatures at the top, middle, and bottom of the container</a:t>
            </a:r>
            <a:endParaRPr lang="ko-KR" altLang="en-US" sz="1050" dirty="0">
              <a:latin typeface="Times New Roman" panose="02020603050405020304" pitchFamily="18" charset="0"/>
              <a:cs typeface="Times New Roman" panose="02020603050405020304" pitchFamily="18" charset="0"/>
            </a:endParaRPr>
          </a:p>
        </p:txBody>
      </p:sp>
      <p:sp>
        <p:nvSpPr>
          <p:cNvPr id="9" name="직사각형 8">
            <a:extLst>
              <a:ext uri="{FF2B5EF4-FFF2-40B4-BE49-F238E27FC236}">
                <a16:creationId xmlns:a16="http://schemas.microsoft.com/office/drawing/2014/main" id="{2B67362A-255A-4324-84AA-77292EA6101F}"/>
              </a:ext>
            </a:extLst>
          </p:cNvPr>
          <p:cNvSpPr/>
          <p:nvPr/>
        </p:nvSpPr>
        <p:spPr>
          <a:xfrm>
            <a:off x="0" y="6604084"/>
            <a:ext cx="2363147" cy="253916"/>
          </a:xfrm>
          <a:prstGeom prst="rect">
            <a:avLst/>
          </a:prstGeom>
        </p:spPr>
        <p:txBody>
          <a:bodyPr wrap="none">
            <a:spAutoFit/>
          </a:bodyPr>
          <a:lstStyle/>
          <a:p>
            <a:r>
              <a:rPr lang="en-US" altLang="ko-KR" sz="1050" b="1" dirty="0">
                <a:latin typeface="Times New Roman" panose="02020603050405020304" pitchFamily="18" charset="0"/>
                <a:cs typeface="Times New Roman" panose="02020603050405020304" pitchFamily="18" charset="0"/>
              </a:rPr>
              <a:t>Heat Transfer and Reactive Flow Lab</a:t>
            </a:r>
            <a:endParaRPr lang="ko-KR" altLang="en-US" sz="105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947539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3A28E5E-1709-4515-BB70-6EAEF4B2E634}"/>
              </a:ext>
            </a:extLst>
          </p:cNvPr>
          <p:cNvSpPr>
            <a:spLocks noGrp="1"/>
          </p:cNvSpPr>
          <p:nvPr>
            <p:ph type="title"/>
          </p:nvPr>
        </p:nvSpPr>
        <p:spPr/>
        <p:txBody>
          <a:bodyPr/>
          <a:lstStyle/>
          <a:p>
            <a:r>
              <a:rPr lang="en-US" altLang="ko-KR" dirty="0">
                <a:latin typeface="Times New Roman" panose="02020603050405020304" pitchFamily="18" charset="0"/>
                <a:cs typeface="Times New Roman" panose="02020603050405020304" pitchFamily="18" charset="0"/>
              </a:rPr>
              <a:t>Results and discussion</a:t>
            </a:r>
            <a:endParaRPr lang="ko-KR" altLang="en-US" dirty="0">
              <a:latin typeface="Times New Roman" panose="02020603050405020304" pitchFamily="18" charset="0"/>
              <a:cs typeface="Times New Roman" panose="02020603050405020304" pitchFamily="18" charset="0"/>
            </a:endParaRPr>
          </a:p>
        </p:txBody>
      </p:sp>
      <p:sp>
        <p:nvSpPr>
          <p:cNvPr id="6" name="직사각형 5">
            <a:extLst>
              <a:ext uri="{FF2B5EF4-FFF2-40B4-BE49-F238E27FC236}">
                <a16:creationId xmlns:a16="http://schemas.microsoft.com/office/drawing/2014/main" id="{19EED1E7-E79F-4993-A20E-FE3A8650F887}"/>
              </a:ext>
            </a:extLst>
          </p:cNvPr>
          <p:cNvSpPr/>
          <p:nvPr/>
        </p:nvSpPr>
        <p:spPr>
          <a:xfrm>
            <a:off x="609600" y="1322435"/>
            <a:ext cx="6324600" cy="5641096"/>
          </a:xfrm>
          <a:prstGeom prst="rect">
            <a:avLst/>
          </a:prstGeom>
        </p:spPr>
        <p:txBody>
          <a:bodyPr wrap="square">
            <a:spAutoFit/>
          </a:bodyPr>
          <a:lstStyle/>
          <a:p>
            <a:pPr marL="318770" indent="-306705">
              <a:lnSpc>
                <a:spcPct val="150000"/>
              </a:lnSpc>
              <a:spcBef>
                <a:spcPts val="95"/>
              </a:spcBef>
              <a:buClr>
                <a:srgbClr val="4471C4"/>
              </a:buClr>
              <a:buSzPct val="91071"/>
              <a:buFont typeface="Wingdings"/>
              <a:buChar char=""/>
              <a:tabLst>
                <a:tab pos="319405" algn="l"/>
              </a:tabLst>
            </a:pPr>
            <a:r>
              <a:rPr lang="en-US" altLang="ko-KR" sz="2000" spc="-20" dirty="0">
                <a:solidFill>
                  <a:srgbClr val="404040"/>
                </a:solidFill>
                <a:latin typeface="Times New Roman" panose="02020603050405020304" pitchFamily="18" charset="0"/>
                <a:cs typeface="Times New Roman" panose="02020603050405020304" pitchFamily="18" charset="0"/>
              </a:rPr>
              <a:t>The temperature of PCM near PV panel increases rapidly at the beginning. PCM remains solid in this phase, this is because of the high thermal conductivity of the PCM in solid state</a:t>
            </a:r>
          </a:p>
          <a:p>
            <a:pPr marL="318770" indent="-306705">
              <a:lnSpc>
                <a:spcPct val="150000"/>
              </a:lnSpc>
              <a:spcBef>
                <a:spcPts val="95"/>
              </a:spcBef>
              <a:buClr>
                <a:srgbClr val="4471C4"/>
              </a:buClr>
              <a:buSzPct val="91071"/>
              <a:buFont typeface="Wingdings"/>
              <a:buChar char=""/>
              <a:tabLst>
                <a:tab pos="319405" algn="l"/>
              </a:tabLst>
            </a:pPr>
            <a:r>
              <a:rPr lang="en-US" altLang="ko-KR" sz="2000" spc="-20" dirty="0">
                <a:solidFill>
                  <a:srgbClr val="404040"/>
                </a:solidFill>
                <a:latin typeface="Times New Roman" panose="02020603050405020304" pitchFamily="18" charset="0"/>
                <a:cs typeface="Times New Roman" panose="02020603050405020304" pitchFamily="18" charset="0"/>
              </a:rPr>
              <a:t>The PCM near the PV panel melts completely in approximately 2.5h</a:t>
            </a:r>
          </a:p>
          <a:p>
            <a:pPr marL="318770" indent="-306705">
              <a:lnSpc>
                <a:spcPct val="150000"/>
              </a:lnSpc>
              <a:spcBef>
                <a:spcPts val="95"/>
              </a:spcBef>
              <a:buClr>
                <a:srgbClr val="4471C4"/>
              </a:buClr>
              <a:buSzPct val="91071"/>
              <a:buFont typeface="Wingdings"/>
              <a:buChar char=""/>
              <a:tabLst>
                <a:tab pos="319405" algn="l"/>
              </a:tabLst>
            </a:pPr>
            <a:r>
              <a:rPr lang="en-US" altLang="ko-KR" sz="2000" spc="-20" dirty="0">
                <a:solidFill>
                  <a:srgbClr val="404040"/>
                </a:solidFill>
                <a:latin typeface="Times New Roman" panose="02020603050405020304" pitchFamily="18" charset="0"/>
                <a:cs typeface="Times New Roman" panose="02020603050405020304" pitchFamily="18" charset="0"/>
              </a:rPr>
              <a:t>After melting PCM the temperature starts increasing at considerable rate due to the conduction heat transfer in the stationary liquid</a:t>
            </a:r>
          </a:p>
          <a:p>
            <a:pPr marL="318770" indent="-306705">
              <a:lnSpc>
                <a:spcPct val="150000"/>
              </a:lnSpc>
              <a:spcBef>
                <a:spcPts val="95"/>
              </a:spcBef>
              <a:buClr>
                <a:srgbClr val="4471C4"/>
              </a:buClr>
              <a:buSzPct val="91071"/>
              <a:buFont typeface="Wingdings"/>
              <a:buChar char=""/>
              <a:tabLst>
                <a:tab pos="319405" algn="l"/>
              </a:tabLst>
            </a:pPr>
            <a:r>
              <a:rPr lang="en-US" altLang="ko-KR" sz="2000" spc="-20" dirty="0">
                <a:solidFill>
                  <a:srgbClr val="404040"/>
                </a:solidFill>
                <a:latin typeface="Times New Roman" panose="02020603050405020304" pitchFamily="18" charset="0"/>
                <a:cs typeface="Times New Roman" panose="02020603050405020304" pitchFamily="18" charset="0"/>
              </a:rPr>
              <a:t>The buoyancy forces cause vortex in molten material</a:t>
            </a:r>
          </a:p>
          <a:p>
            <a:pPr marL="318770" indent="-306705">
              <a:lnSpc>
                <a:spcPct val="150000"/>
              </a:lnSpc>
              <a:spcBef>
                <a:spcPts val="95"/>
              </a:spcBef>
              <a:buClr>
                <a:srgbClr val="4471C4"/>
              </a:buClr>
              <a:buSzPct val="91071"/>
              <a:buFont typeface="Wingdings"/>
              <a:buChar char=""/>
              <a:tabLst>
                <a:tab pos="319405" algn="l"/>
              </a:tabLst>
            </a:pPr>
            <a:endParaRPr lang="en-US" altLang="ko-KR" sz="2000" spc="-20" dirty="0">
              <a:solidFill>
                <a:srgbClr val="404040"/>
              </a:solidFill>
              <a:latin typeface="Times New Roman" panose="02020603050405020304" pitchFamily="18" charset="0"/>
              <a:cs typeface="Times New Roman" panose="02020603050405020304" pitchFamily="18" charset="0"/>
            </a:endParaRPr>
          </a:p>
          <a:p>
            <a:pPr marL="318770" indent="-306705">
              <a:lnSpc>
                <a:spcPct val="150000"/>
              </a:lnSpc>
              <a:spcBef>
                <a:spcPts val="95"/>
              </a:spcBef>
              <a:buClr>
                <a:srgbClr val="4471C4"/>
              </a:buClr>
              <a:buSzPct val="91071"/>
              <a:buFont typeface="Wingdings"/>
              <a:buChar char=""/>
              <a:tabLst>
                <a:tab pos="319405" algn="l"/>
              </a:tabLst>
            </a:pPr>
            <a:endParaRPr lang="en-US" altLang="ko-KR" sz="2000" spc="-20" dirty="0">
              <a:solidFill>
                <a:srgbClr val="404040"/>
              </a:solidFill>
              <a:latin typeface="Times New Roman" panose="02020603050405020304" pitchFamily="18" charset="0"/>
              <a:cs typeface="Times New Roman" panose="02020603050405020304" pitchFamily="18" charset="0"/>
            </a:endParaRPr>
          </a:p>
        </p:txBody>
      </p:sp>
      <p:pic>
        <p:nvPicPr>
          <p:cNvPr id="3" name="그림 2">
            <a:extLst>
              <a:ext uri="{FF2B5EF4-FFF2-40B4-BE49-F238E27FC236}">
                <a16:creationId xmlns:a16="http://schemas.microsoft.com/office/drawing/2014/main" id="{A25F9841-D855-4D5C-9257-F119430D6D15}"/>
              </a:ext>
            </a:extLst>
          </p:cNvPr>
          <p:cNvPicPr>
            <a:picLocks noChangeAspect="1"/>
          </p:cNvPicPr>
          <p:nvPr/>
        </p:nvPicPr>
        <p:blipFill>
          <a:blip r:embed="rId3"/>
          <a:stretch>
            <a:fillRect/>
          </a:stretch>
        </p:blipFill>
        <p:spPr>
          <a:xfrm>
            <a:off x="7074326" y="1725706"/>
            <a:ext cx="4508074" cy="2895600"/>
          </a:xfrm>
          <a:prstGeom prst="rect">
            <a:avLst/>
          </a:prstGeom>
        </p:spPr>
      </p:pic>
      <p:sp>
        <p:nvSpPr>
          <p:cNvPr id="4" name="직사각형 3">
            <a:extLst>
              <a:ext uri="{FF2B5EF4-FFF2-40B4-BE49-F238E27FC236}">
                <a16:creationId xmlns:a16="http://schemas.microsoft.com/office/drawing/2014/main" id="{9D94640D-2073-4FA7-9BDA-45A40EB4C248}"/>
              </a:ext>
            </a:extLst>
          </p:cNvPr>
          <p:cNvSpPr/>
          <p:nvPr/>
        </p:nvSpPr>
        <p:spPr>
          <a:xfrm>
            <a:off x="7620000" y="5105400"/>
            <a:ext cx="4180862" cy="415498"/>
          </a:xfrm>
          <a:prstGeom prst="rect">
            <a:avLst/>
          </a:prstGeom>
        </p:spPr>
        <p:txBody>
          <a:bodyPr wrap="square">
            <a:spAutoFit/>
          </a:bodyPr>
          <a:lstStyle/>
          <a:p>
            <a:r>
              <a:rPr lang="en-US" altLang="ko-KR" sz="1050" b="1" dirty="0">
                <a:latin typeface="Times New Roman" panose="02020603050405020304" pitchFamily="18" charset="0"/>
                <a:cs typeface="Times New Roman" panose="02020603050405020304" pitchFamily="18" charset="0"/>
              </a:rPr>
              <a:t>Fig. 5. </a:t>
            </a:r>
            <a:r>
              <a:rPr lang="en-US" altLang="ko-KR" sz="1050" dirty="0">
                <a:latin typeface="Times New Roman" panose="02020603050405020304" pitchFamily="18" charset="0"/>
                <a:cs typeface="Times New Roman" panose="02020603050405020304" pitchFamily="18" charset="0"/>
              </a:rPr>
              <a:t>The PCM temperatures at the top for distances of 13 mm and 26 mm from the PV panel.</a:t>
            </a:r>
            <a:endParaRPr lang="ko-KR" altLang="en-US" sz="1050" dirty="0">
              <a:latin typeface="Times New Roman" panose="02020603050405020304" pitchFamily="18" charset="0"/>
              <a:cs typeface="Times New Roman" panose="02020603050405020304" pitchFamily="18" charset="0"/>
            </a:endParaRPr>
          </a:p>
        </p:txBody>
      </p:sp>
      <p:sp>
        <p:nvSpPr>
          <p:cNvPr id="9" name="직사각형 8">
            <a:extLst>
              <a:ext uri="{FF2B5EF4-FFF2-40B4-BE49-F238E27FC236}">
                <a16:creationId xmlns:a16="http://schemas.microsoft.com/office/drawing/2014/main" id="{FEC3F5A5-56A8-46A2-8DAF-056D6384791C}"/>
              </a:ext>
            </a:extLst>
          </p:cNvPr>
          <p:cNvSpPr/>
          <p:nvPr/>
        </p:nvSpPr>
        <p:spPr>
          <a:xfrm>
            <a:off x="0" y="6604084"/>
            <a:ext cx="2363147" cy="253916"/>
          </a:xfrm>
          <a:prstGeom prst="rect">
            <a:avLst/>
          </a:prstGeom>
        </p:spPr>
        <p:txBody>
          <a:bodyPr wrap="none">
            <a:spAutoFit/>
          </a:bodyPr>
          <a:lstStyle/>
          <a:p>
            <a:r>
              <a:rPr lang="en-US" altLang="ko-KR" sz="1050" b="1" dirty="0">
                <a:latin typeface="Times New Roman" panose="02020603050405020304" pitchFamily="18" charset="0"/>
                <a:cs typeface="Times New Roman" panose="02020603050405020304" pitchFamily="18" charset="0"/>
              </a:rPr>
              <a:t>Heat Transfer and Reactive Flow Lab</a:t>
            </a:r>
            <a:endParaRPr lang="ko-KR" altLang="en-US" sz="105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12934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3A28E5E-1709-4515-BB70-6EAEF4B2E634}"/>
              </a:ext>
            </a:extLst>
          </p:cNvPr>
          <p:cNvSpPr>
            <a:spLocks noGrp="1"/>
          </p:cNvSpPr>
          <p:nvPr>
            <p:ph type="title"/>
          </p:nvPr>
        </p:nvSpPr>
        <p:spPr/>
        <p:txBody>
          <a:bodyPr/>
          <a:lstStyle/>
          <a:p>
            <a:r>
              <a:rPr lang="en-US" altLang="ko-KR" dirty="0">
                <a:latin typeface="Times New Roman" panose="02020603050405020304" pitchFamily="18" charset="0"/>
                <a:cs typeface="Times New Roman" panose="02020603050405020304" pitchFamily="18" charset="0"/>
              </a:rPr>
              <a:t>Results and discussion</a:t>
            </a:r>
            <a:endParaRPr lang="ko-KR" altLang="en-US" dirty="0">
              <a:latin typeface="Times New Roman" panose="02020603050405020304" pitchFamily="18" charset="0"/>
              <a:cs typeface="Times New Roman" panose="02020603050405020304" pitchFamily="18" charset="0"/>
            </a:endParaRPr>
          </a:p>
        </p:txBody>
      </p:sp>
      <p:sp>
        <p:nvSpPr>
          <p:cNvPr id="6" name="직사각형 5">
            <a:extLst>
              <a:ext uri="{FF2B5EF4-FFF2-40B4-BE49-F238E27FC236}">
                <a16:creationId xmlns:a16="http://schemas.microsoft.com/office/drawing/2014/main" id="{19EED1E7-E79F-4993-A20E-FE3A8650F887}"/>
              </a:ext>
            </a:extLst>
          </p:cNvPr>
          <p:cNvSpPr/>
          <p:nvPr/>
        </p:nvSpPr>
        <p:spPr>
          <a:xfrm>
            <a:off x="609600" y="1447800"/>
            <a:ext cx="6324600" cy="2832635"/>
          </a:xfrm>
          <a:prstGeom prst="rect">
            <a:avLst/>
          </a:prstGeom>
        </p:spPr>
        <p:txBody>
          <a:bodyPr wrap="square">
            <a:spAutoFit/>
          </a:bodyPr>
          <a:lstStyle/>
          <a:p>
            <a:pPr marL="318770" indent="-306705">
              <a:lnSpc>
                <a:spcPct val="150000"/>
              </a:lnSpc>
              <a:spcBef>
                <a:spcPts val="95"/>
              </a:spcBef>
              <a:buClr>
                <a:srgbClr val="4471C4"/>
              </a:buClr>
              <a:buSzPct val="91071"/>
              <a:buFont typeface="Wingdings"/>
              <a:buChar char=""/>
              <a:tabLst>
                <a:tab pos="319405" algn="l"/>
              </a:tabLst>
            </a:pPr>
            <a:r>
              <a:rPr lang="en-US" altLang="ko-KR" sz="2000" spc="-20" dirty="0">
                <a:solidFill>
                  <a:srgbClr val="404040"/>
                </a:solidFill>
                <a:latin typeface="Times New Roman" panose="02020603050405020304" pitchFamily="18" charset="0"/>
                <a:cs typeface="Times New Roman" panose="02020603050405020304" pitchFamily="18" charset="0"/>
              </a:rPr>
              <a:t>The rotational motion of the vortex increases the rate of heat transfer form panel to the PCM</a:t>
            </a:r>
          </a:p>
          <a:p>
            <a:pPr marL="318770" indent="-306705">
              <a:lnSpc>
                <a:spcPct val="150000"/>
              </a:lnSpc>
              <a:spcBef>
                <a:spcPts val="95"/>
              </a:spcBef>
              <a:buClr>
                <a:srgbClr val="4471C4"/>
              </a:buClr>
              <a:buSzPct val="91071"/>
              <a:buFont typeface="Wingdings"/>
              <a:buChar char=""/>
              <a:tabLst>
                <a:tab pos="319405" algn="l"/>
              </a:tabLst>
            </a:pPr>
            <a:r>
              <a:rPr lang="en-US" altLang="ko-KR" sz="2000" spc="-20" dirty="0">
                <a:solidFill>
                  <a:srgbClr val="404040"/>
                </a:solidFill>
                <a:latin typeface="Times New Roman" panose="02020603050405020304" pitchFamily="18" charset="0"/>
                <a:cs typeface="Times New Roman" panose="02020603050405020304" pitchFamily="18" charset="0"/>
              </a:rPr>
              <a:t>When the PCM near PV starts to melt , The PCM temperature of solid far from PCM panel remains constant due to constant temperature of Liquid solid interface </a:t>
            </a:r>
          </a:p>
          <a:p>
            <a:pPr marL="318770" indent="-306705">
              <a:lnSpc>
                <a:spcPct val="150000"/>
              </a:lnSpc>
              <a:spcBef>
                <a:spcPts val="95"/>
              </a:spcBef>
              <a:buClr>
                <a:srgbClr val="4471C4"/>
              </a:buClr>
              <a:buSzPct val="91071"/>
              <a:buFont typeface="Wingdings"/>
              <a:buChar char=""/>
              <a:tabLst>
                <a:tab pos="319405" algn="l"/>
              </a:tabLst>
            </a:pPr>
            <a:endParaRPr lang="en-US" altLang="ko-KR" sz="2000" spc="-20" dirty="0">
              <a:solidFill>
                <a:srgbClr val="404040"/>
              </a:solidFill>
              <a:latin typeface="Times New Roman" panose="02020603050405020304" pitchFamily="18" charset="0"/>
              <a:cs typeface="Times New Roman" panose="02020603050405020304" pitchFamily="18" charset="0"/>
            </a:endParaRPr>
          </a:p>
        </p:txBody>
      </p:sp>
      <p:pic>
        <p:nvPicPr>
          <p:cNvPr id="3" name="그림 2">
            <a:extLst>
              <a:ext uri="{FF2B5EF4-FFF2-40B4-BE49-F238E27FC236}">
                <a16:creationId xmlns:a16="http://schemas.microsoft.com/office/drawing/2014/main" id="{A25F9841-D855-4D5C-9257-F119430D6D15}"/>
              </a:ext>
            </a:extLst>
          </p:cNvPr>
          <p:cNvPicPr>
            <a:picLocks noChangeAspect="1"/>
          </p:cNvPicPr>
          <p:nvPr/>
        </p:nvPicPr>
        <p:blipFill>
          <a:blip r:embed="rId3"/>
          <a:stretch>
            <a:fillRect/>
          </a:stretch>
        </p:blipFill>
        <p:spPr>
          <a:xfrm>
            <a:off x="7074326" y="1725706"/>
            <a:ext cx="4508074" cy="2895600"/>
          </a:xfrm>
          <a:prstGeom prst="rect">
            <a:avLst/>
          </a:prstGeom>
        </p:spPr>
      </p:pic>
      <p:sp>
        <p:nvSpPr>
          <p:cNvPr id="4" name="직사각형 3">
            <a:extLst>
              <a:ext uri="{FF2B5EF4-FFF2-40B4-BE49-F238E27FC236}">
                <a16:creationId xmlns:a16="http://schemas.microsoft.com/office/drawing/2014/main" id="{9D94640D-2073-4FA7-9BDA-45A40EB4C248}"/>
              </a:ext>
            </a:extLst>
          </p:cNvPr>
          <p:cNvSpPr/>
          <p:nvPr/>
        </p:nvSpPr>
        <p:spPr>
          <a:xfrm>
            <a:off x="7620000" y="5105400"/>
            <a:ext cx="4180862" cy="415498"/>
          </a:xfrm>
          <a:prstGeom prst="rect">
            <a:avLst/>
          </a:prstGeom>
        </p:spPr>
        <p:txBody>
          <a:bodyPr wrap="square">
            <a:spAutoFit/>
          </a:bodyPr>
          <a:lstStyle/>
          <a:p>
            <a:r>
              <a:rPr lang="en-US" altLang="ko-KR" sz="1050" b="1" dirty="0">
                <a:latin typeface="Times New Roman" panose="02020603050405020304" pitchFamily="18" charset="0"/>
                <a:cs typeface="Times New Roman" panose="02020603050405020304" pitchFamily="18" charset="0"/>
              </a:rPr>
              <a:t>Fig. 5. </a:t>
            </a:r>
            <a:r>
              <a:rPr lang="en-US" altLang="ko-KR" sz="1050" dirty="0">
                <a:latin typeface="Times New Roman" panose="02020603050405020304" pitchFamily="18" charset="0"/>
                <a:cs typeface="Times New Roman" panose="02020603050405020304" pitchFamily="18" charset="0"/>
              </a:rPr>
              <a:t>The PCM temperatures at the top for distances of 13 mm and 26 mm from the PV panel.</a:t>
            </a:r>
            <a:endParaRPr lang="ko-KR" altLang="en-US" sz="1050" dirty="0">
              <a:latin typeface="Times New Roman" panose="02020603050405020304" pitchFamily="18" charset="0"/>
              <a:cs typeface="Times New Roman" panose="02020603050405020304" pitchFamily="18" charset="0"/>
            </a:endParaRPr>
          </a:p>
        </p:txBody>
      </p:sp>
      <p:sp>
        <p:nvSpPr>
          <p:cNvPr id="9" name="직사각형 8">
            <a:extLst>
              <a:ext uri="{FF2B5EF4-FFF2-40B4-BE49-F238E27FC236}">
                <a16:creationId xmlns:a16="http://schemas.microsoft.com/office/drawing/2014/main" id="{FEC3F5A5-56A8-46A2-8DAF-056D6384791C}"/>
              </a:ext>
            </a:extLst>
          </p:cNvPr>
          <p:cNvSpPr/>
          <p:nvPr/>
        </p:nvSpPr>
        <p:spPr>
          <a:xfrm>
            <a:off x="0" y="6604084"/>
            <a:ext cx="2363147" cy="253916"/>
          </a:xfrm>
          <a:prstGeom prst="rect">
            <a:avLst/>
          </a:prstGeom>
        </p:spPr>
        <p:txBody>
          <a:bodyPr wrap="none">
            <a:spAutoFit/>
          </a:bodyPr>
          <a:lstStyle/>
          <a:p>
            <a:r>
              <a:rPr lang="en-US" altLang="ko-KR" sz="1050" b="1" dirty="0">
                <a:latin typeface="Times New Roman" panose="02020603050405020304" pitchFamily="18" charset="0"/>
                <a:cs typeface="Times New Roman" panose="02020603050405020304" pitchFamily="18" charset="0"/>
              </a:rPr>
              <a:t>Heat Transfer and Reactive Flow Lab</a:t>
            </a:r>
            <a:endParaRPr lang="ko-KR" altLang="en-US" sz="105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4305045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7400</TotalTime>
  <Words>1334</Words>
  <Application>Microsoft Office PowerPoint</Application>
  <PresentationFormat>와이드스크린</PresentationFormat>
  <Paragraphs>148</Paragraphs>
  <Slides>19</Slides>
  <Notes>3</Notes>
  <HiddenSlides>0</HiddenSlides>
  <MMClips>0</MMClips>
  <ScaleCrop>false</ScaleCrop>
  <HeadingPairs>
    <vt:vector size="6" baseType="variant">
      <vt:variant>
        <vt:lpstr>사용한 글꼴</vt:lpstr>
      </vt:variant>
      <vt:variant>
        <vt:i4>9</vt:i4>
      </vt:variant>
      <vt:variant>
        <vt:lpstr>테마</vt:lpstr>
      </vt:variant>
      <vt:variant>
        <vt:i4>1</vt:i4>
      </vt:variant>
      <vt:variant>
        <vt:lpstr>슬라이드 제목</vt:lpstr>
      </vt:variant>
      <vt:variant>
        <vt:i4>19</vt:i4>
      </vt:variant>
    </vt:vector>
  </HeadingPairs>
  <TitlesOfParts>
    <vt:vector size="29" baseType="lpstr">
      <vt:lpstr>Arial MT</vt:lpstr>
      <vt:lpstr>Malgun Gothic</vt:lpstr>
      <vt:lpstr>Malgun Gothic</vt:lpstr>
      <vt:lpstr>Arial</vt:lpstr>
      <vt:lpstr>Calibri</vt:lpstr>
      <vt:lpstr>Franklin Gothic Medium</vt:lpstr>
      <vt:lpstr>Georgia</vt:lpstr>
      <vt:lpstr>Times New Roman</vt:lpstr>
      <vt:lpstr>Wingdings</vt:lpstr>
      <vt:lpstr>Office Theme</vt:lpstr>
      <vt:lpstr>Aerothermochemistry and Combustion </vt:lpstr>
      <vt:lpstr>Content</vt:lpstr>
      <vt:lpstr>Introduction</vt:lpstr>
      <vt:lpstr>Methodology</vt:lpstr>
      <vt:lpstr>Methodology</vt:lpstr>
      <vt:lpstr>Numerical Procedure</vt:lpstr>
      <vt:lpstr>Experimental Validation</vt:lpstr>
      <vt:lpstr>Results and discussion</vt:lpstr>
      <vt:lpstr>Results and discussion</vt:lpstr>
      <vt:lpstr>Result and Discussion</vt:lpstr>
      <vt:lpstr>Results and Discussion</vt:lpstr>
      <vt:lpstr>Streamlines</vt:lpstr>
      <vt:lpstr>Streamlines</vt:lpstr>
      <vt:lpstr>Liquid Fraction</vt:lpstr>
      <vt:lpstr>Liquid Fraction</vt:lpstr>
      <vt:lpstr>PowerPoint 프레젠테이션</vt:lpstr>
      <vt:lpstr>PowerPoint 프레젠테이션</vt:lpstr>
      <vt:lpstr>PowerPoint 프레젠테이션</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Computational Thermal Engineering </dc:title>
  <cp:lastModifiedBy>default</cp:lastModifiedBy>
  <cp:revision>51</cp:revision>
  <dcterms:created xsi:type="dcterms:W3CDTF">2023-10-29T02:08:30Z</dcterms:created>
  <dcterms:modified xsi:type="dcterms:W3CDTF">2024-05-19T23:31:04Z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2023-09-15T00:00:00Z</vt:filetime>
  </property>
  <property fmtid="{D5CDD505-2E9C-101B-9397-08002B2CF9AE}" pid="3" name="Creator">
    <vt:lpwstr>Microsoft® PowerPoint® 2013</vt:lpwstr>
  </property>
  <property fmtid="{D5CDD505-2E9C-101B-9397-08002B2CF9AE}" pid="4" name="LastSaved">
    <vt:filetime>2023-10-29T00:00:00Z</vt:filetime>
  </property>
</Properties>
</file>